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3"/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5143500" cx="9144000"/>
  <p:notesSz cx="6858000" cy="9144000"/>
  <p:embeddedFontLst>
    <p:embeddedFont>
      <p:font typeface="Robot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-bold.fntdata"/><Relationship Id="rId82" Type="http://schemas.openxmlformats.org/officeDocument/2006/relationships/font" Target="fonts/Roboto-boldItalic.fntdata"/><Relationship Id="rId81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oboto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eng.tistory.com/entry/Bert-%EC%9A%94%EC%95%BD-%EC%84%A4%EB%AA%85-%EC%A1%B0%EC%82%AC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iopen.etri.re.kr/service_dataset.php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asf.tistory.com/203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asf.tistory.com/203" TargetMode="External"/><Relationship Id="rId3" Type="http://schemas.openxmlformats.org/officeDocument/2006/relationships/hyperlink" Target="http://aiopen.etri.re.kr/service_dataset.php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24f80db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24f80db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24f80dbd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24f80dbd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24f80db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24f80db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24f80dbd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24f80dbd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24f80dbd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24f80dbd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38055236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38055236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8055236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38055236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36625b47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36625b47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80552366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80552366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380552366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380552366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1ac4125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1ac4125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380552366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380552366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380552366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380552366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380552366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380552366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380552366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380552366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380552366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380552366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380552366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380552366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380552366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380552366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380552366_4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380552366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380552366_4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380552366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380552366_4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380552366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380552366_4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380552366_4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389bbc5f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389bbc5f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380552366_4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380552366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80552366_4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80552366_4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380552366_4_1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380552366_4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380552366_4_2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380552366_4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3805523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3805523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38055236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38055236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38055236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38055236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380552366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38055236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11ac4125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11ac412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380552366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380552366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380552366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380552366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380552366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6380552366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380552366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380552366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380552366_5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380552366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380552366_12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6380552366_1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380552366_1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6380552366_1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380552366_1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6380552366_1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380552366_1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6380552366_1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6380552366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6380552366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11ac4125d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11ac4125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380552366_17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6380552366_1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380552366_17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6380552366_1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380552366_17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6380552366_1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380552366_17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6380552366_1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380552366_17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6380552366_17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6380552366_17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6380552366_17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6380552366_17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6380552366_17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380552366_17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6380552366_17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380552366_17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6380552366_1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380552366_17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6380552366_17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6f919934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6f9199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380552366_17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g6380552366_17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380552366_17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6380552366_17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380552366_17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6380552366_17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380552366_17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6380552366_17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380552366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6380552366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https://comeng.tistory.com/entry/Bert-%EC%9A%94%EC%95%BD-%EC%84%A4%EB%AA%85-%EC%A1%B0%EC%82%AC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챗봇 구현할 때 한국어 언어처리모델인 KorBERT를 이용할 예정입니다.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KorBERT를 설명하기 전에 KorBERT의 기반이 된 BERT에 대해 간단하게 설명하겠습니다. 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380552366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380552366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0000FF"/>
                </a:solidFill>
                <a:highlight>
                  <a:srgbClr val="FFFFFF"/>
                </a:highlight>
              </a:rPr>
              <a:t>Enliple BERT ppt 참고</a:t>
            </a:r>
            <a:endParaRPr sz="1050" u="sng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 u="sng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버트의 input은 두개의 문장을 문장 구분자와 함께 넣는데 </a:t>
            </a:r>
            <a:r>
              <a:rPr lang="en">
                <a:highlight>
                  <a:schemeClr val="lt1"/>
                </a:highlight>
              </a:rPr>
              <a:t>위와 같이 3가지 형식의 embedding 값의 합으로 이루어져 있습니다.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세그먼트 임베팅</a:t>
            </a: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380552366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380552366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http://aiopen.etri.re.kr/service_dataset.php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380552366_4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6380552366_4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https://kasf.tistory.com/203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380552366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380552366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한국어 버트 언어모델과 구글 모델의 평가결과를 비교한 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한국어 언어모델인 KorBERT는 언어모델의 성능을 확인하는 의미역인식, 기계독해, 단락순위화, 문장유사도추론,  문서주제분류의 5가지 기준에서 구글이 배포한 한국어 모델보다 성능이 평균 4.5%가량 개선되었으며, 특히, 단락 순위화(Passage Ranking) 기준에서는 7.4%나 높은 수치를 기록했다고 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https://kasf.tistory.com/203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http://aiopen.etri.re.kr/service_dataset.php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38055236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38055236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한국어 언어처리모델인 KorBERT를 시도해보기 전에 BERT 언어모델 구동을 먼저 시도해보았습니다. 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이를 위해 Google Colab을 사용하였는데 구글 코랩은 기능이 제한적이지만 무료로 GPU와 TPU를 제공해 기계학습 공부와 딥러닝 응용프로그램을 실행시킬 수 있는 통합 개발 환경입니다.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이 Google Colab을 사용하여 KorQuAD 데이터셋에 BERT 언어모델을 적용시켜 보았습니다.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보이는 화면은 코랩이 전체적인 창입니다. 도구 환경설정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11ac4125d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11ac4125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380552366_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380552366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Colab을 사용하기 위해서는 먼저 구글 드라이브에 파일을 올린 후 코랩과 연동시켜줘야합니다.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380552366_4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380552366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Colab에서 제공하는 무료 TPU를 사용하기 위한 TPU 주소를 알아내기 위해 위의 코드를 Colab에서 실행시킵니다.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코드를 실행시키면 현재 연결되어있는 TPU 주소와 함께 TPU 정보가 결과로 나옵니다.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TPU 주소는 세션이 바뀔 때마다 매번 다른 주소가 생성되기 때문에 이 부분을 염두에 두고 코드 셀 관리를 해야합니다.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6380552366_4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6380552366_4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TPU 주소와 구글 드라이브 주소를 작성하여 학습코드를 실행시킵니다.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학습시킨 후의 과정은 아직 진행하지 못하였습니다. 이 부분은 후에 계속 진행할 예정이기 때문에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코랩을 이용해 버트를 작동시키는 방법을 참고한 블로그의 내용을 가져왔습니다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444"/>
              </a:solidFill>
              <a:highlight>
                <a:srgbClr val="F7F7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444"/>
                </a:solidFill>
                <a:highlight>
                  <a:srgbClr val="F7F7F9"/>
                </a:highlight>
              </a:rPr>
              <a:t>Exact Match: 시스템이 제시한 결과와 정답이 완전히 일치하는 비율</a:t>
            </a:r>
            <a:endParaRPr sz="1050">
              <a:solidFill>
                <a:srgbClr val="444444"/>
              </a:solidFill>
              <a:highlight>
                <a:srgbClr val="F7F7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444"/>
                </a:solidFill>
                <a:highlight>
                  <a:srgbClr val="F7F7F9"/>
                </a:highlight>
              </a:rPr>
              <a:t>F1: 정확률(Precision, 시스템이 결과가 정답인 비율)과 재현률(Recall, 실제 정답을 시스템이 맞춤 비율)의 조화평균</a:t>
            </a:r>
            <a:endParaRPr sz="1050">
              <a:solidFill>
                <a:srgbClr val="444444"/>
              </a:solidFill>
              <a:highlight>
                <a:srgbClr val="F7F7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1275d04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1275d04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4f80db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4f80db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2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63" name="Google Shape;163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yanghoonkim/NQG_ASs2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martiansideofthemoon/squash-generation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svakulenk0/tableQA" TargetMode="External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ilpubs.stanford.edu:8090/422/1/1999-66.pdf" TargetMode="External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excelsior-cjh.tistory.com/entry/06-Newspaper-%EB%AA%A8%EB%93%88%EC%9D%84-%EC%9D%B4%EC%9A%A9%ED%95%98%EC%97%AC-%EB%89%B4%EC%8A%A4-%EA%B8%B0%EC%82%AC-%ED%81%AC%EB%A1%A4%EB%A7%81%ED%95%98%EA%B8%B0" TargetMode="External"/><Relationship Id="rId4" Type="http://schemas.openxmlformats.org/officeDocument/2006/relationships/hyperlink" Target="http://excelsior-cjh.tistory.com/entry/Python%EC%97%90-KoNLPy-%EC%84%A4%EC%B9%98-%EB%B0%8F-%EC%98%88%EC%A0%9C-%EC%8B%A4%ED%96%89" TargetMode="External"/><Relationship Id="rId5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DdCRfnuPwc7lsGmaLu3FdNEWax81ZwP9/view" TargetMode="External"/><Relationship Id="rId4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hyperlink" Target="https://github.com/svakulenk0/tableQA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Relationship Id="rId4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62.png"/><Relationship Id="rId8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Relationship Id="rId4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slideshare.net/NaverEngineering/mrc-korquad-b2b-mrc" TargetMode="External"/><Relationship Id="rId4" Type="http://schemas.openxmlformats.org/officeDocument/2006/relationships/hyperlink" Target="https://docs.ncloud.com/ko/chatbot/chatbot-3-2.html" TargetMode="External"/><Relationship Id="rId5" Type="http://schemas.openxmlformats.org/officeDocument/2006/relationships/hyperlink" Target="http://koreascience.kr/article/CFKO201832073078709.page" TargetMode="External"/><Relationship Id="rId6" Type="http://schemas.openxmlformats.org/officeDocument/2006/relationships/hyperlink" Target="https://arxiv.org/ftp/arxiv/papers/1906/1906.04165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ctrTitle"/>
          </p:nvPr>
        </p:nvSpPr>
        <p:spPr>
          <a:xfrm>
            <a:off x="0" y="1466975"/>
            <a:ext cx="91440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프로젝트 챗봇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2019.09.04</a:t>
            </a:r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3443325" y="889525"/>
            <a:ext cx="55095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TabQA: 표 양식의 데이터에 대한 질의응답 모델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박소윤, 임승영, 김명지, 이주열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정형화된 표 구조를 유지한 채 자연어로 질의응답 할 수 있는 학습 기반의 인공신경망 모델을 소개한 논문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필요한 이유, 쳇봇의 핵심이 되는 두 기능: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기계독해(Machine Reading Comprehension)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질의응답(Question Answering)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TabQA 알고리즘의 특징: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표의 각 셀을 RNN으로 인코딩하여 표 임베딩을 함으로서 표 형태를 그대로 유지하며 학습데이터로 활용한다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/>
        </p:nvSpPr>
        <p:spPr>
          <a:xfrm>
            <a:off x="327500" y="1128100"/>
            <a:ext cx="3794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자연어 질의 Q 가 주어졌을 때,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질문을 인코딩 하는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질문 인코더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표에 주어진 각각의 셀의 Feature를 임베딩하는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셀 인코더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표의 행과 열 객체 정보를 생성하는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객체 임베딩 레이어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arenR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가능성 높은 행과 열 객체를 평가하는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점수 계산 레이어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최종적으로 자연어 질의 Q에 대하여 표의 정답 셀을 반환할 수 있다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4803550" y="1128100"/>
            <a:ext cx="3794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자연어 질의에 포함된 의미론적 정보를 하나의 벡터로 압축한다 (단어+음절 임베딩 바탕으로 질의에 대한 Token Feature 생성 -&gt; bidirectional LSTM을 이용해 벡터값 생성)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각각의 셀에 대해 여러 Feature들을 추가하여 분산 표현 기반의 객체를 생성 (모든 셀들과의 어텐션 스코어로 가중합한 Feature 바탕으로 단방향 LSTM 적용)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셀 인코더에서 출력된 셀 Feature들과 두개의 개별적 LSTM을 이용해 행과 열 객체를 얻는다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행과 열의 각각의 점수를 계산한뒤 Softmax 레이어를 적용하며 최적의 셀을 선택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TabQA 모델구조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앞으로의 방향</a:t>
            </a:r>
            <a:endParaRPr/>
          </a:p>
        </p:txBody>
      </p:sp>
      <p:sp>
        <p:nvSpPr>
          <p:cNvPr id="283" name="Google Shape;283;p46"/>
          <p:cNvSpPr txBox="1"/>
          <p:nvPr/>
        </p:nvSpPr>
        <p:spPr>
          <a:xfrm>
            <a:off x="98250" y="889225"/>
            <a:ext cx="56121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새로알게된 검색 키워드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개방형 정보 추출 (Open Information Extraction)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자연어로된 문장에서 어휘를 추출함으로써 지식 베이스 (Knowledge Base)를 자동으로 구축하는데 쓰인다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 허브 플렛폼 상 공개된 기계독해 &amp; 대화 데이터 셋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KBQA( Knowledgebase-Based Question Answering): 인간이 사용하는 지식을 온톨로지로 구조화하고, 이를 바탕으로 구축된 지식베이스를 논리적으로 추론하여 결과를 찾아내는 질의응답 기법(Cui, Xiao and Wang 2016)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읽어볼만한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논문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BERT 기반 한국어 개방형 정보 추출 (황현선, 이창기)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BERT를 이용한 한국어 기계 독해 (이동헌 외 6명)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KorQuAD:기계독해를 위한 한국어 질의응답 데이터셋(임승영 외 2명)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575" y="177700"/>
            <a:ext cx="3187175" cy="281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5" name="Google Shape;285;p46"/>
          <p:cNvPicPr preferRelativeResize="0"/>
          <p:nvPr/>
        </p:nvPicPr>
        <p:blipFill rotWithShape="1">
          <a:blip r:embed="rId4">
            <a:alphaModFix/>
          </a:blip>
          <a:srcRect b="0" l="0" r="42759" t="0"/>
          <a:stretch/>
        </p:blipFill>
        <p:spPr>
          <a:xfrm>
            <a:off x="5968475" y="3087900"/>
            <a:ext cx="2780999" cy="1790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앞으로의 방향</a:t>
            </a:r>
            <a:endParaRPr/>
          </a:p>
        </p:txBody>
      </p:sp>
      <p:sp>
        <p:nvSpPr>
          <p:cNvPr id="291" name="Google Shape;291;p47"/>
          <p:cNvSpPr txBox="1"/>
          <p:nvPr/>
        </p:nvSpPr>
        <p:spPr>
          <a:xfrm>
            <a:off x="98250" y="889225"/>
            <a:ext cx="56121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1496"/>
            <a:ext cx="4709474" cy="250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475" y="1669157"/>
            <a:ext cx="4215375" cy="2645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/>
        </p:nvSpPr>
        <p:spPr>
          <a:xfrm>
            <a:off x="98250" y="889225"/>
            <a:ext cx="74772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개방형 정보 추출 (Open Information Extraction)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(링크드 데이터 기반 지식베이스 질의응답시스템 문서 中) : 본 문서를 기반해 질의응답프로세스를 정리할 예정입니다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앞으로의 방향</a:t>
            </a:r>
            <a:endParaRPr/>
          </a:p>
        </p:txBody>
      </p:sp>
      <p:sp>
        <p:nvSpPr>
          <p:cNvPr id="300" name="Google Shape;300;p48"/>
          <p:cNvSpPr txBox="1"/>
          <p:nvPr/>
        </p:nvSpPr>
        <p:spPr>
          <a:xfrm>
            <a:off x="98250" y="889225"/>
            <a:ext cx="5612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개방형 정보 추출 (Open Information Extraction)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(링크드 데이터 기반 지식베이스 질의응답시스템 문서 中)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100" y="1808425"/>
            <a:ext cx="4846300" cy="25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5" y="1884625"/>
            <a:ext cx="4198951" cy="21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neural question generation using answer separation</a:t>
            </a: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75" y="1417202"/>
            <a:ext cx="3352974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9"/>
          <p:cNvSpPr txBox="1"/>
          <p:nvPr/>
        </p:nvSpPr>
        <p:spPr>
          <a:xfrm>
            <a:off x="3921625" y="1276088"/>
            <a:ext cx="43806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BERT는 트랜스포머의 인코더를 기반으로 언어 모델을 학습하는 딥 러닝 모델이다.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425" y="1966450"/>
            <a:ext cx="1559000" cy="28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9"/>
          <p:cNvSpPr txBox="1"/>
          <p:nvPr/>
        </p:nvSpPr>
        <p:spPr>
          <a:xfrm>
            <a:off x="3969188" y="2038572"/>
            <a:ext cx="3165900" cy="23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lgun Gothic"/>
                <a:ea typeface="Malgun Gothic"/>
                <a:cs typeface="Malgun Gothic"/>
                <a:sym typeface="Malgun Gothic"/>
              </a:rPr>
              <a:t>BERT 핵심아이디어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lgun Gothic"/>
                <a:ea typeface="Malgun Gothic"/>
                <a:cs typeface="Malgun Gothic"/>
                <a:sym typeface="Malgun Gothic"/>
              </a:rPr>
              <a:t>: Transformer 모델에서 Encoder부분만 사용하여 Input을 Embedding 한다.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모델의 크기에 따라 </a:t>
            </a:r>
            <a:r>
              <a:rPr i="1" lang="en" sz="1300">
                <a:highlight>
                  <a:srgbClr val="FFFFFF"/>
                </a:highlight>
              </a:rPr>
              <a:t>base</a:t>
            </a:r>
            <a:r>
              <a:rPr lang="en" sz="1300">
                <a:highlight>
                  <a:srgbClr val="FFFFFF"/>
                </a:highlight>
              </a:rPr>
              <a:t> 모델과 </a:t>
            </a:r>
            <a:r>
              <a:rPr i="1" lang="en" sz="1300">
                <a:highlight>
                  <a:srgbClr val="FFFFFF"/>
                </a:highlight>
              </a:rPr>
              <a:t>large</a:t>
            </a:r>
            <a:r>
              <a:rPr lang="en" sz="1300">
                <a:highlight>
                  <a:srgbClr val="FFFFFF"/>
                </a:highlight>
              </a:rPr>
              <a:t> 모델을 제공한다.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lgun Gothic"/>
                <a:ea typeface="Malgun Gothic"/>
                <a:cs typeface="Malgun Gothic"/>
                <a:sym typeface="Malgun Gothic"/>
              </a:rPr>
              <a:t>Base 모델은 12개, Large 모델은 24개의 Encoder로 구성되는데, Encoder가 많을수록 관계를 잘 파악한다.</a:t>
            </a:r>
            <a:endParaRPr sz="1300">
              <a:solidFill>
                <a:srgbClr val="31313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0" y="321975"/>
            <a:ext cx="3270900" cy="5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2019.09.19  </a:t>
            </a:r>
            <a:r>
              <a:rPr b="1" lang="en" sz="1200"/>
              <a:t>금요일</a:t>
            </a:r>
            <a:endParaRPr b="1" sz="1200"/>
          </a:p>
        </p:txBody>
      </p:sp>
      <p:sp>
        <p:nvSpPr>
          <p:cNvPr id="321" name="Google Shape;321;p51"/>
          <p:cNvSpPr txBox="1"/>
          <p:nvPr/>
        </p:nvSpPr>
        <p:spPr>
          <a:xfrm>
            <a:off x="0" y="938950"/>
            <a:ext cx="32709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[프로젝트 </a:t>
            </a: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챗봇] 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진행상황 + 중요 논문 설명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51"/>
          <p:cNvSpPr txBox="1"/>
          <p:nvPr/>
        </p:nvSpPr>
        <p:spPr>
          <a:xfrm>
            <a:off x="3763625" y="1015150"/>
            <a:ext cx="51417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주제: 기계독해 (MRC)를 위한 한국어 질의응답 데이터셋 생성 및 KorBERT 언어모델을 활용한 쳇봇 서비스 구현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질문에 답변만 주는 챗봇이 아닌 문서를 검색해 기계독해를 통해 답변을 주는 챗봇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51"/>
          <p:cNvSpPr/>
          <p:nvPr/>
        </p:nvSpPr>
        <p:spPr>
          <a:xfrm>
            <a:off x="7752923" y="3468300"/>
            <a:ext cx="12519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1"/>
          <p:cNvSpPr/>
          <p:nvPr/>
        </p:nvSpPr>
        <p:spPr>
          <a:xfrm>
            <a:off x="3983775" y="3468300"/>
            <a:ext cx="12072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1"/>
          <p:cNvSpPr/>
          <p:nvPr/>
        </p:nvSpPr>
        <p:spPr>
          <a:xfrm>
            <a:off x="4852900" y="3468325"/>
            <a:ext cx="13659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1"/>
          <p:cNvSpPr txBox="1"/>
          <p:nvPr/>
        </p:nvSpPr>
        <p:spPr>
          <a:xfrm>
            <a:off x="4176375" y="3828000"/>
            <a:ext cx="824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TabQA</a:t>
            </a:r>
            <a:endParaRPr/>
          </a:p>
        </p:txBody>
      </p:sp>
      <p:sp>
        <p:nvSpPr>
          <p:cNvPr id="327" name="Google Shape;327;p51"/>
          <p:cNvSpPr txBox="1"/>
          <p:nvPr/>
        </p:nvSpPr>
        <p:spPr>
          <a:xfrm>
            <a:off x="5090775" y="38280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문서요약</a:t>
            </a:r>
            <a:endParaRPr/>
          </a:p>
        </p:txBody>
      </p:sp>
      <p:sp>
        <p:nvSpPr>
          <p:cNvPr id="328" name="Google Shape;328;p51"/>
          <p:cNvSpPr/>
          <p:nvPr/>
        </p:nvSpPr>
        <p:spPr>
          <a:xfrm>
            <a:off x="5902700" y="3468300"/>
            <a:ext cx="12519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1"/>
          <p:cNvSpPr txBox="1"/>
          <p:nvPr/>
        </p:nvSpPr>
        <p:spPr>
          <a:xfrm>
            <a:off x="6224450" y="3828000"/>
            <a:ext cx="6855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BERT</a:t>
            </a:r>
            <a:endParaRPr/>
          </a:p>
        </p:txBody>
      </p:sp>
      <p:sp>
        <p:nvSpPr>
          <p:cNvPr id="330" name="Google Shape;330;p51"/>
          <p:cNvSpPr/>
          <p:nvPr/>
        </p:nvSpPr>
        <p:spPr>
          <a:xfrm>
            <a:off x="6838500" y="3468313"/>
            <a:ext cx="12072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1"/>
          <p:cNvSpPr/>
          <p:nvPr/>
        </p:nvSpPr>
        <p:spPr>
          <a:xfrm>
            <a:off x="3642900" y="3468325"/>
            <a:ext cx="5501100" cy="401400"/>
          </a:xfrm>
          <a:prstGeom prst="chevron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            </a:t>
            </a:r>
            <a:r>
              <a:rPr b="1" lang="en">
                <a:solidFill>
                  <a:srgbClr val="FFFFFF"/>
                </a:solidFill>
              </a:rPr>
              <a:t>프로젝트 챗봇 (확장식 접근)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7294550" y="3827988"/>
            <a:ext cx="31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+</a:t>
            </a:r>
            <a:endParaRPr/>
          </a:p>
        </p:txBody>
      </p:sp>
      <p:sp>
        <p:nvSpPr>
          <p:cNvPr id="333" name="Google Shape;333;p51"/>
          <p:cNvSpPr txBox="1"/>
          <p:nvPr/>
        </p:nvSpPr>
        <p:spPr>
          <a:xfrm>
            <a:off x="278650" y="2486150"/>
            <a:ext cx="2839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QA Generation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(질의응답 생성)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차원석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 </a:t>
            </a:r>
            <a:endParaRPr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51"/>
          <p:cNvSpPr txBox="1"/>
          <p:nvPr/>
        </p:nvSpPr>
        <p:spPr>
          <a:xfrm>
            <a:off x="233400" y="3132025"/>
            <a:ext cx="28851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TabQA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TreeQA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(테이블 및 트리 형식 데이터 처리)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TextRank (중요단어 추출)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김강빈, 이준형, 조의형 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51"/>
          <p:cNvSpPr txBox="1"/>
          <p:nvPr/>
        </p:nvSpPr>
        <p:spPr>
          <a:xfrm>
            <a:off x="152400" y="4247975"/>
            <a:ext cx="29691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KorBERT (한국어 언어처리)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oboto"/>
                <a:ea typeface="Roboto"/>
                <a:cs typeface="Roboto"/>
                <a:sym typeface="Roboto"/>
              </a:rPr>
              <a:t>백승연, 정윤성 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8056825" y="38463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챗봇!</a:t>
            </a:r>
            <a:endParaRPr/>
          </a:p>
        </p:txBody>
      </p:sp>
      <p:sp>
        <p:nvSpPr>
          <p:cNvPr id="337" name="Google Shape;337;p51"/>
          <p:cNvSpPr/>
          <p:nvPr/>
        </p:nvSpPr>
        <p:spPr>
          <a:xfrm rot="2470969">
            <a:off x="3060131" y="3079063"/>
            <a:ext cx="1564551" cy="401396"/>
          </a:xfrm>
          <a:prstGeom prst="chevron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38" name="Google Shape;338;p51"/>
          <p:cNvSpPr/>
          <p:nvPr/>
        </p:nvSpPr>
        <p:spPr>
          <a:xfrm>
            <a:off x="3106325" y="3447000"/>
            <a:ext cx="1441800" cy="346500"/>
          </a:xfrm>
          <a:prstGeom prst="chevron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39" name="Google Shape;339;p51"/>
          <p:cNvSpPr/>
          <p:nvPr/>
        </p:nvSpPr>
        <p:spPr>
          <a:xfrm rot="-2700000">
            <a:off x="3044887" y="3800563"/>
            <a:ext cx="1564686" cy="401354"/>
          </a:xfrm>
          <a:prstGeom prst="chevron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정답분리를 이용한 질문생성</a:t>
            </a:r>
            <a:endParaRPr b="1"/>
          </a:p>
        </p:txBody>
      </p:sp>
      <p:sp>
        <p:nvSpPr>
          <p:cNvPr id="345" name="Google Shape;345;p52"/>
          <p:cNvSpPr txBox="1"/>
          <p:nvPr/>
        </p:nvSpPr>
        <p:spPr>
          <a:xfrm>
            <a:off x="0" y="2897900"/>
            <a:ext cx="9144000" cy="18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기존 Neural Question Generation(NQG)는 </a:t>
            </a:r>
            <a:r>
              <a:rPr lang="en"/>
              <a:t>부적절한 질문을 생성하는 경우가 많다</a:t>
            </a:r>
            <a:endParaRPr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답이 되는 부분을 &lt;a&gt;로 대체해서 질문을 생성하기 때문에 부적절한 질문의 수를 크게 줄인다</a:t>
            </a:r>
            <a:endParaRPr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50" y="1374000"/>
            <a:ext cx="72390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</a:t>
            </a:r>
            <a:r>
              <a:rPr b="1" lang="en"/>
              <a:t>mproving Neural Question Generation using Answer Separation</a:t>
            </a:r>
            <a:endParaRPr b="1"/>
          </a:p>
        </p:txBody>
      </p:sp>
      <p:sp>
        <p:nvSpPr>
          <p:cNvPr id="352" name="Google Shape;352;p53"/>
          <p:cNvSpPr txBox="1"/>
          <p:nvPr/>
        </p:nvSpPr>
        <p:spPr>
          <a:xfrm>
            <a:off x="48975" y="790675"/>
            <a:ext cx="88758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53"/>
          <p:cNvSpPr txBox="1"/>
          <p:nvPr/>
        </p:nvSpPr>
        <p:spPr>
          <a:xfrm>
            <a:off x="143475" y="1073950"/>
            <a:ext cx="83988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기존 모델의 한계</a:t>
            </a:r>
            <a:endParaRPr b="1" sz="16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RNN에 기반한 seq2seq 모델에는 크게 두 가지 문제가 있습니다.</a:t>
            </a:r>
            <a:endParaRPr sz="12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첫째, 하나의 고정된 크기의 벡터에 모든 정보를 압축하려고 하니까 정보 손실이 발생합니다.</a:t>
            </a:r>
            <a:endParaRPr sz="12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둘째, RNN의 고질적인 문제인 기울기 소실(Vanishing Gradient) 문제가 존재합니다.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그래서 최근 모델들은 한계를 극복하기 위해 구절에 위치 특성을 포함했다(</a:t>
            </a:r>
            <a:r>
              <a:rPr lang="en">
                <a:solidFill>
                  <a:srgbClr val="333333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sequence-to-sequence attention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하지만 이런 방법으로 생성된 질문들은 답변이 포함되는 부적절한 질문이 생기는 치명적인 단점이 있다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573" y="3713748"/>
            <a:ext cx="6076625" cy="10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/>
        </p:nvSpPr>
        <p:spPr>
          <a:xfrm>
            <a:off x="2606600" y="1736500"/>
            <a:ext cx="4701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왜 이 프로젝트를 해야하는가?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어떻게 실현화 할것인가?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타임라인과 역할 분담은 어떻게 할것인가?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어떤 기술과 알고리즘이 필요한가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/>
        </p:nvSpPr>
        <p:spPr>
          <a:xfrm>
            <a:off x="0" y="1563049"/>
            <a:ext cx="91440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이 논문에서는 정답을 &lt;a&gt;로 바꿔서 생성된 질문에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정답이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포함되는 질문의 수를 크게 줄인다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375" y="2823925"/>
            <a:ext cx="6045262" cy="9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Improving Neural Question Generation using Answer Separation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/>
        </p:nvSpPr>
        <p:spPr>
          <a:xfrm>
            <a:off x="492925" y="1108400"/>
            <a:ext cx="76401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Answer-Separated Seq2seq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구성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문장</a:t>
            </a:r>
            <a:r>
              <a:rPr lang="en"/>
              <a:t>에서 정답이 되는 부분을&lt;a&gt;로 대체해서 학습하는 encoder와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문장에서 분리된 정답을 학습하는 encoder(keyword-net)를 사용한다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*keyword-net은 목표 답변을 일관되게 인식한다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2가지 encoder 모두 양방향 LSTM을 사용한다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decoder는 단방향 LSTM을 사용한다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decoder에 들어가는 input은 각각의 인코더에서 나온 output 과 word-embeding 값을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합쳐서  input으로 사용한다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Improving Neural Question Generation using Answer Separation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Encoder</a:t>
            </a:r>
            <a:endParaRPr b="1"/>
          </a:p>
        </p:txBody>
      </p:sp>
      <p:sp>
        <p:nvSpPr>
          <p:cNvPr id="373" name="Google Shape;373;p56"/>
          <p:cNvSpPr txBox="1"/>
          <p:nvPr/>
        </p:nvSpPr>
        <p:spPr>
          <a:xfrm>
            <a:off x="370325" y="1676600"/>
            <a:ext cx="39369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Answer-Separated Passage Encoder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구절에서 정답이 되는 부분을&lt;a&gt;로 대체해서 학습한다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600" y="1676675"/>
            <a:ext cx="4148850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Encoder with Keyword-Net</a:t>
            </a:r>
            <a:endParaRPr b="1"/>
          </a:p>
        </p:txBody>
      </p:sp>
      <p:sp>
        <p:nvSpPr>
          <p:cNvPr id="380" name="Google Shape;380;p57"/>
          <p:cNvSpPr txBox="1"/>
          <p:nvPr/>
        </p:nvSpPr>
        <p:spPr>
          <a:xfrm>
            <a:off x="439325" y="1228625"/>
            <a:ext cx="4425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Answer encoder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구절에서 분리된 정답을 학습하는 encoder(keyword-net)를 사용한다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*keyword-net은 목표답변을 일관되게 인식한다. 사람이 질문을 할때 목표답변을 염두에 두는 것에서 영감을 받았다고 합니다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500" y="1228625"/>
            <a:ext cx="3847950" cy="32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Decoder</a:t>
            </a:r>
            <a:endParaRPr b="1"/>
          </a:p>
        </p:txBody>
      </p:sp>
      <p:sp>
        <p:nvSpPr>
          <p:cNvPr id="387" name="Google Shape;387;p58"/>
          <p:cNvSpPr txBox="1"/>
          <p:nvPr/>
        </p:nvSpPr>
        <p:spPr>
          <a:xfrm>
            <a:off x="542925" y="1260700"/>
            <a:ext cx="3847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Answer-Separated Decoder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ecoder에 들어가는 input은 각각의 인코더에서 나온 output 을 word-embeding 값과 합쳐서  input으로 사용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해서 질문을 생성한다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375" y="1260688"/>
            <a:ext cx="3847950" cy="32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 </a:t>
            </a:r>
            <a:r>
              <a:rPr b="1" lang="en"/>
              <a:t>학습환경 및 파라미터</a:t>
            </a:r>
            <a:endParaRPr b="1"/>
          </a:p>
        </p:txBody>
      </p:sp>
      <p:sp>
        <p:nvSpPr>
          <p:cNvPr id="394" name="Google Shape;394;p59"/>
          <p:cNvSpPr txBox="1"/>
          <p:nvPr/>
        </p:nvSpPr>
        <p:spPr>
          <a:xfrm>
            <a:off x="245950" y="1240425"/>
            <a:ext cx="7635000" cy="37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092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Tensorflow 1.4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GTX 1080 Ti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 2개 각각 양방향 LSTM 1계층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  </a:t>
            </a:r>
            <a:r>
              <a:rPr lang="en"/>
              <a:t>hidden node수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=350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 단방향 LSTM 1계층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60억개의 토큰으로 사전학습된 glove model의 word2vec 사용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학습 코퍼스에서 34000개의 자주나오는 단어 사용 남은 단어는 &lt;UNK&gt;토큰으로 대체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adam optimizer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learning rate 0.001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mini-batch 128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epoch 17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Keyword-net(answer encoder)을 4층으로 쌓았을 때 최고의 성능을 보였다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GIT: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https://github.com/yanghoonkim/NQG_ASs2s</a:t>
            </a:r>
            <a:endParaRPr sz="12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이후 방향...</a:t>
            </a:r>
            <a:endParaRPr b="1"/>
          </a:p>
        </p:txBody>
      </p:sp>
      <p:sp>
        <p:nvSpPr>
          <p:cNvPr id="400" name="Google Shape;400;p60"/>
          <p:cNvSpPr txBox="1"/>
          <p:nvPr/>
        </p:nvSpPr>
        <p:spPr>
          <a:xfrm>
            <a:off x="844775" y="1475675"/>
            <a:ext cx="72072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위에 논문을 인용한 최근 논문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Generating Question-Answer Hierarchies(계층적 질의 응답 생성)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입력 문서를 모델 생성 질문-답변 (QA) 계층으로 변환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질문생성은 GPT2로 하고 질문에대한 답은 BERT 로 한다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GIT: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https://github.com/martiansideofthemoon/squash-generation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논문과 코드에 대해 공부 중….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 txBox="1"/>
          <p:nvPr/>
        </p:nvSpPr>
        <p:spPr>
          <a:xfrm>
            <a:off x="2606600" y="1736500"/>
            <a:ext cx="4701000" cy="22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TabQA 정의 및 주요 특징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TabQA 구현 방식 및 데이터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TreeQA 정의 및 주요 특징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TreeQA 의 구현 방식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 소스코드와 활용방안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TabQA 정의 및 주요 특징</a:t>
            </a:r>
            <a:endParaRPr b="1"/>
          </a:p>
        </p:txBody>
      </p:sp>
      <p:sp>
        <p:nvSpPr>
          <p:cNvPr id="411" name="Google Shape;411;p62"/>
          <p:cNvSpPr txBox="1"/>
          <p:nvPr>
            <p:ph idx="4294967295" type="body"/>
          </p:nvPr>
        </p:nvSpPr>
        <p:spPr>
          <a:xfrm>
            <a:off x="3996050" y="1004675"/>
            <a:ext cx="4697700" cy="3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표의 형식에 구애받지 않고 여러가지 형태의 표를 처리할 수 있으며, 다양한 정보의 인코딩으로 풍부해진 셀의  Feature을 통해, 표의 row, column 객체를 직관적으로 추상화 하는 것. 즉, 표형태를 다시 평문형태로 옮기지 않고 그 형태 그대로 마치 이미지처럼 가로세로 갯수를 받아오는 유형처럼 Input을 받아 처리하는 것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양식을 가진 문서에 대해서 자연어로 질의응답이 가능한지 알아보기 위해 구현함.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412" name="Google Shape;4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099575"/>
            <a:ext cx="3897800" cy="37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TabQA 구현 방식 및 데이터 </a:t>
            </a:r>
            <a:endParaRPr b="1"/>
          </a:p>
        </p:txBody>
      </p:sp>
      <p:sp>
        <p:nvSpPr>
          <p:cNvPr id="418" name="Google Shape;418;p63"/>
          <p:cNvSpPr txBox="1"/>
          <p:nvPr>
            <p:ph idx="4294967295" type="body"/>
          </p:nvPr>
        </p:nvSpPr>
        <p:spPr>
          <a:xfrm>
            <a:off x="4572000" y="889900"/>
            <a:ext cx="4110900" cy="4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TabQA의 데이터는 헤더로 올수 있는 19가지의 필드 중 5~10개에 대한 경우의 수를 사용하였고 5~10개 중 랜덤하게 row의 개수를 선택해 다양한 랜덤데이터를 생성함.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총 2만개의 표에 대해 LV.1~5 까지 질문의 난이도를 생성해 총 10만건의 질문을 만들었음.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질문들의 난이도는 열을 분석하는 것으로 기준을 삼았는데 LV.5 의 경우는 총 3가지열을 분석해야만 꺼낼 수 있는 정도의 난이도임. </a:t>
            </a:r>
            <a:endParaRPr sz="1200">
              <a:solidFill>
                <a:srgbClr val="434343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200">
                <a:solidFill>
                  <a:srgbClr val="434343"/>
                </a:solidFill>
              </a:rPr>
              <a:t>EX) {열1}이 {값1 or 범위1} 조건일 때 {열2}가 {min/max}값인 {열 3}의 질문 </a:t>
            </a:r>
            <a:endParaRPr sz="1200">
              <a:solidFill>
                <a:srgbClr val="434343"/>
              </a:solidFill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</a:pPr>
            <a:r>
              <a:rPr lang="en" sz="1200">
                <a:solidFill>
                  <a:srgbClr val="434343"/>
                </a:solidFill>
              </a:rPr>
              <a:t>메세지(열1) 860건이하(범위1)로 보낼 수 있는 요금제 중 부가세(열2)가 가장 센(max) 경우의 통신사(열3)는 어디니?</a:t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 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63425"/>
            <a:ext cx="4551975" cy="41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왜 이 프로젝트를 해야하는가?</a:t>
            </a:r>
            <a:endParaRPr b="1"/>
          </a:p>
        </p:txBody>
      </p:sp>
      <p:sp>
        <p:nvSpPr>
          <p:cNvPr id="185" name="Google Shape;185;p37"/>
          <p:cNvSpPr txBox="1"/>
          <p:nvPr>
            <p:ph idx="4294967295" type="body"/>
          </p:nvPr>
        </p:nvSpPr>
        <p:spPr>
          <a:xfrm>
            <a:off x="2429475" y="1004675"/>
            <a:ext cx="6264300" cy="32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">
                <a:solidFill>
                  <a:srgbClr val="434343"/>
                </a:solidFill>
              </a:rPr>
              <a:t>챗봇 구현 프로젝트 시작과 끝 사이에는 우리가 배운것을 모두 활용할 수 있다 (포트폴리오 제작)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웹크롤링, 판다스 DB구축, 임베딩&amp;어텐션 레이어, CNN, LSTM, 트렌스포머, 품사태깅, 토크나이징, 전처리, 분류,  맷플롯립 시각화</a:t>
            </a:r>
            <a:endParaRPr sz="12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">
                <a:solidFill>
                  <a:srgbClr val="434343"/>
                </a:solidFill>
              </a:rPr>
              <a:t>수요가 있는 서비스를 기획함으로써 실무에서 갖고있을 문제 해결에 대한 시도를 할 수 있다 (실무 및 면접준비)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“유통, 커머스, 금융, 생활 유틸리티 등의 영역에서 상품 및 정보 조회, 상담, 문의 등 대고객 업무 지원에 가장 많이 활용” - </a:t>
            </a:r>
            <a:r>
              <a:rPr i="1" lang="en" sz="1200">
                <a:solidFill>
                  <a:srgbClr val="434343"/>
                </a:solidFill>
              </a:rPr>
              <a:t>하나금융경영연구소 (2019) ‘Bot Economy’와 챗봇의 부상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75" y="1228325"/>
            <a:ext cx="1913600" cy="22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TabQA 구현 방식 및 데이터 </a:t>
            </a:r>
            <a:endParaRPr b="1"/>
          </a:p>
        </p:txBody>
      </p:sp>
      <p:sp>
        <p:nvSpPr>
          <p:cNvPr id="425" name="Google Shape;425;p64"/>
          <p:cNvSpPr txBox="1"/>
          <p:nvPr>
            <p:ph idx="4294967295" type="body"/>
          </p:nvPr>
        </p:nvSpPr>
        <p:spPr>
          <a:xfrm>
            <a:off x="4643100" y="1351050"/>
            <a:ext cx="4110900" cy="3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4X4 의 표가 들어왔을 때 별도로 평면으로 만들지 않고 계속해서 4X4의 표를 이미지로 처리하듯이 가로 세로 픽셀을 가지는 구조의 Embedding 표현을 더해가면서 정답셀의 가로 세로를 추출하는 구조.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Embedding layer로는 단방향 LSTM과 Bi-LSTM방법을 이용, 점수 계산으로는 softmax 이용함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 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26" name="Google Shape;4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771450"/>
            <a:ext cx="4544849" cy="39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LG CNS TabQA Dataset</a:t>
            </a:r>
            <a:endParaRPr b="1"/>
          </a:p>
        </p:txBody>
      </p:sp>
      <p:sp>
        <p:nvSpPr>
          <p:cNvPr id="432" name="Google Shape;432;p65"/>
          <p:cNvSpPr txBox="1"/>
          <p:nvPr/>
        </p:nvSpPr>
        <p:spPr>
          <a:xfrm>
            <a:off x="4700250" y="985700"/>
            <a:ext cx="42246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Train/Test data는 16,000/4000건이고,</a:t>
            </a:r>
            <a:endParaRPr b="1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Train_rotate/Test_rotate은 table의 절반은 transpose시킨 데이터 확보.</a:t>
            </a:r>
            <a:r>
              <a:rPr b="1" lang="en" sz="10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10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433" name="Google Shape;4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50" y="851800"/>
            <a:ext cx="4224599" cy="391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TreeQA 정의 및 주요 특징</a:t>
            </a:r>
            <a:endParaRPr b="1"/>
          </a:p>
        </p:txBody>
      </p:sp>
      <p:sp>
        <p:nvSpPr>
          <p:cNvPr id="439" name="Google Shape;439;p66"/>
          <p:cNvSpPr txBox="1"/>
          <p:nvPr>
            <p:ph idx="4294967295" type="body"/>
          </p:nvPr>
        </p:nvSpPr>
        <p:spPr>
          <a:xfrm>
            <a:off x="4625525" y="1642500"/>
            <a:ext cx="4156800" cy="25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HTML 문서를 이용해 금융상품을 Cleansing해 Tree구조로 변환을 시도함.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장점으로 문서의 hierarchical 한 구조가 표현이 가능할 뿐만 아니라 리스트, 표형태, Json, 문서들을 Tree구조로 변환 가능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그리고 일반 MRC와 다르게 부모노드를 통해 좀더 광범위한 형태의 정답을 추출할 수 있다.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40" name="Google Shape;440;p66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약</a:t>
            </a:r>
            <a:endParaRPr/>
          </a:p>
        </p:txBody>
      </p:sp>
      <p:sp>
        <p:nvSpPr>
          <p:cNvPr id="441" name="Google Shape;441;p66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데이터선정</a:t>
            </a:r>
            <a:endParaRPr/>
          </a:p>
        </p:txBody>
      </p:sp>
      <p:sp>
        <p:nvSpPr>
          <p:cNvPr id="442" name="Google Shape;442;p66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BERT</a:t>
            </a:r>
            <a:endParaRPr/>
          </a:p>
        </p:txBody>
      </p:sp>
      <p:pic>
        <p:nvPicPr>
          <p:cNvPr id="443" name="Google Shape;4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50"/>
            <a:ext cx="4341626" cy="42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TreeQA 정의 및 주요 특징</a:t>
            </a:r>
            <a:endParaRPr b="1"/>
          </a:p>
        </p:txBody>
      </p:sp>
      <p:sp>
        <p:nvSpPr>
          <p:cNvPr id="449" name="Google Shape;449;p67"/>
          <p:cNvSpPr txBox="1"/>
          <p:nvPr>
            <p:ph idx="4294967295" type="body"/>
          </p:nvPr>
        </p:nvSpPr>
        <p:spPr>
          <a:xfrm>
            <a:off x="4625525" y="971875"/>
            <a:ext cx="41568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Tree-LSTM 구조 이용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부모노드로 내려오는 정보를 Top-down 방식으로 추출할 수 있고 반대로 자식노드가 어떤정보를 가지고 있는지 Bottom-up 방식으로도 가능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결론으로,  한가시 셀에 다양한 위/아래의 Embedding 표현을 추가해서 어떤 노드를 선택할지 풍부한 Representation 을 만들었음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약</a:t>
            </a:r>
            <a:endParaRPr/>
          </a:p>
        </p:txBody>
      </p:sp>
      <p:sp>
        <p:nvSpPr>
          <p:cNvPr id="451" name="Google Shape;451;p67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데이터선정</a:t>
            </a:r>
            <a:endParaRPr/>
          </a:p>
        </p:txBody>
      </p:sp>
      <p:sp>
        <p:nvSpPr>
          <p:cNvPr id="452" name="Google Shape;452;p67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BERT</a:t>
            </a:r>
            <a:endParaRPr/>
          </a:p>
        </p:txBody>
      </p:sp>
      <p:pic>
        <p:nvPicPr>
          <p:cNvPr id="453" name="Google Shape;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50"/>
            <a:ext cx="4540475" cy="42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TreeQA 의 구현 방식 </a:t>
            </a:r>
            <a:endParaRPr b="1"/>
          </a:p>
        </p:txBody>
      </p:sp>
      <p:sp>
        <p:nvSpPr>
          <p:cNvPr id="459" name="Google Shape;459;p68"/>
          <p:cNvSpPr txBox="1"/>
          <p:nvPr>
            <p:ph idx="4294967295" type="body"/>
          </p:nvPr>
        </p:nvSpPr>
        <p:spPr>
          <a:xfrm>
            <a:off x="4625525" y="1813150"/>
            <a:ext cx="4156800" cy="26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비교대상으로 R-net있는데 복잡한 질문에서 TreeQA구조가 성능이 높게 평가됨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R-net은 span단위의 결과를 뽑는 방식, 예를 들어 노드랑 상관없이 영역에서 세세한 단어를 스캔해서 추출.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TreeQA는 Node를 뽑는 알고리즘 방식이여서 키워드의 내용을 전체 출력.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60" name="Google Shape;460;p68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약</a:t>
            </a:r>
            <a:endParaRPr/>
          </a:p>
        </p:txBody>
      </p:sp>
      <p:sp>
        <p:nvSpPr>
          <p:cNvPr id="461" name="Google Shape;461;p68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데이터선정</a:t>
            </a:r>
            <a:endParaRPr/>
          </a:p>
        </p:txBody>
      </p:sp>
      <p:sp>
        <p:nvSpPr>
          <p:cNvPr id="462" name="Google Shape;462;p68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BERT</a:t>
            </a:r>
            <a:endParaRPr/>
          </a:p>
        </p:txBody>
      </p:sp>
      <p:pic>
        <p:nvPicPr>
          <p:cNvPr id="463" name="Google Shape;4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3250"/>
            <a:ext cx="4419600" cy="41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소스코드와 활용방안</a:t>
            </a:r>
            <a:endParaRPr b="1"/>
          </a:p>
        </p:txBody>
      </p:sp>
      <p:sp>
        <p:nvSpPr>
          <p:cNvPr id="469" name="Google Shape;469;p69"/>
          <p:cNvSpPr txBox="1"/>
          <p:nvPr>
            <p:ph idx="4294967295" type="body"/>
          </p:nvPr>
        </p:nvSpPr>
        <p:spPr>
          <a:xfrm>
            <a:off x="4625525" y="1813150"/>
            <a:ext cx="4156800" cy="26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Github에 코드가 올려져있는데 LG CNS와 비슷한지 컨퍼런스 때 비교해봐야함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https://github.com/svakulenk0/tableQA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TreeQA는 아직 논문에 등재가 안되어서 따로 요청하는 방법을 강구해봐야함.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개인적으로 LSTM구조와 표에대한 구현이 제대로 되면 실현 가능할 것으로 생각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70" name="Google Shape;470;p69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약</a:t>
            </a:r>
            <a:endParaRPr/>
          </a:p>
        </p:txBody>
      </p:sp>
      <p:sp>
        <p:nvSpPr>
          <p:cNvPr id="471" name="Google Shape;471;p69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데이터선정</a:t>
            </a:r>
            <a:endParaRPr/>
          </a:p>
        </p:txBody>
      </p:sp>
      <p:sp>
        <p:nvSpPr>
          <p:cNvPr id="472" name="Google Shape;472;p69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BERT</a:t>
            </a:r>
            <a:endParaRPr/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1032125"/>
            <a:ext cx="4320699" cy="378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TextRank </a:t>
            </a:r>
            <a:endParaRPr b="1"/>
          </a:p>
        </p:txBody>
      </p:sp>
      <p:sp>
        <p:nvSpPr>
          <p:cNvPr id="479" name="Google Shape;479;p70"/>
          <p:cNvSpPr txBox="1"/>
          <p:nvPr/>
        </p:nvSpPr>
        <p:spPr>
          <a:xfrm>
            <a:off x="48975" y="790675"/>
            <a:ext cx="8875800" cy="19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70"/>
          <p:cNvSpPr txBox="1"/>
          <p:nvPr/>
        </p:nvSpPr>
        <p:spPr>
          <a:xfrm>
            <a:off x="98250" y="889225"/>
            <a:ext cx="4345800" cy="3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TextRank</a:t>
            </a:r>
            <a:r>
              <a:rPr lang="en" sz="13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는 텍스트에 관한 </a:t>
            </a:r>
            <a:r>
              <a:rPr b="1" lang="en" sz="13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graph-based ranking model</a:t>
            </a:r>
            <a:r>
              <a:rPr lang="en" sz="13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로써, Google의 </a:t>
            </a:r>
            <a:r>
              <a:rPr lang="en" sz="1300"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PageRank</a:t>
            </a:r>
            <a:r>
              <a:rPr lang="en" sz="13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를 활용한 알고리즘이다.</a:t>
            </a:r>
            <a:r>
              <a:rPr lang="en" sz="130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이 분야의 접근법은 extractive approaches 인데 </a:t>
            </a:r>
            <a:r>
              <a:rPr b="1" lang="en" sz="130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Extractive approaches 는 주어진 문서 집합 내에서 이를 대표할 수 있는 단어들이나 문장들을 선택하는 방법입니다. </a:t>
            </a:r>
            <a:r>
              <a:rPr lang="en" sz="1300"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이러한 방법은 주어진 데이터에서 단어와 문장을 선택하기 때문에 터무니없는 요약 결과를 만들어 낼 가능성은 적습니다. 하지만 가능한 표현이 제한된다는 단점이 있습니다.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1" name="Google Shape;48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850" y="902800"/>
            <a:ext cx="4086800" cy="33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TextRank </a:t>
            </a:r>
            <a:endParaRPr b="1"/>
          </a:p>
        </p:txBody>
      </p:sp>
      <p:sp>
        <p:nvSpPr>
          <p:cNvPr id="487" name="Google Shape;487;p71"/>
          <p:cNvSpPr txBox="1"/>
          <p:nvPr/>
        </p:nvSpPr>
        <p:spPr>
          <a:xfrm>
            <a:off x="98250" y="889225"/>
            <a:ext cx="43458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PageRank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는 Brin and Page(1998)이 제안한 알고리즘으로 하이퍼링크를 가지는 웹 문서에 대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상대적 중요도에 따라 가중치를 부여하는 방법으로 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서로간의 인용과 참조로 연결된 임의의 묶음에 적용할 수 있다.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PageRank가 높은 웹페이지는 다른 웹 사이트로 부터 링크를 받는다 즉 다른 사이트가 참조를 많이한것으로 해석할 수 있다. 예를 들어, 아래 그림의 </a:t>
            </a:r>
            <a:r>
              <a:rPr lang="en" sz="9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 A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의 PageRank는 B,C,D 각각의 </a:t>
            </a:r>
            <a:r>
              <a:rPr lang="en" sz="9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PageRank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)를 해당 B, C, D의 전체링크(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)로 나눈 값의 합으로 나타낼 수 있다. 아래의 식에서 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r>
              <a:rPr lang="en" sz="95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damping factor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웹 서핑을 하는 사람이 해당 페이지를 만족하지 못하고 다른 페이지로 가는 링크를 클릭할 확률이다.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latin typeface="Roboto"/>
                <a:ea typeface="Roboto"/>
                <a:cs typeface="Roboto"/>
                <a:sym typeface="Roboto"/>
              </a:rPr>
              <a:t>즉, </a:t>
            </a:r>
            <a:r>
              <a:rPr b="1" lang="en" sz="1050">
                <a:latin typeface="Malgun Gothic"/>
                <a:ea typeface="Malgun Gothic"/>
                <a:cs typeface="Malgun Gothic"/>
                <a:sym typeface="Malgun Gothic"/>
              </a:rPr>
              <a:t>다른 페이지에서 오는 링크를 같은 비중으로 세는 대신에, 그 페이지에 걸린 링크 숫자를 ‘정규화(normalize)’하는 방식을 사용합니다.</a:t>
            </a:r>
            <a:endParaRPr b="1" sz="10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8" name="Google Shape;4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050" y="889225"/>
            <a:ext cx="4445775" cy="36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TextRank </a:t>
            </a:r>
            <a:endParaRPr b="1"/>
          </a:p>
        </p:txBody>
      </p:sp>
      <p:sp>
        <p:nvSpPr>
          <p:cNvPr id="494" name="Google Shape;494;p72"/>
          <p:cNvSpPr txBox="1"/>
          <p:nvPr/>
        </p:nvSpPr>
        <p:spPr>
          <a:xfrm>
            <a:off x="98250" y="849800"/>
            <a:ext cx="42864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이러한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PageRank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알고리즘을 활용한 것이 바로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TextRank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이다.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TextRank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PageRank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의 중요도가 높은 웹 사이트는 다른 많은 사이트로 부터 링크를 받는다는 점에 착안하여 문서 내의 문장(or 단어)를 이용하여 문장의 Ranking을 계산하는 알고리즘이다.</a:t>
            </a:r>
            <a:endParaRPr sz="11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650" y="920900"/>
            <a:ext cx="4232250" cy="22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2995450"/>
            <a:ext cx="8518650" cy="20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TextRank 구</a:t>
            </a:r>
            <a:r>
              <a:rPr b="1" lang="en"/>
              <a:t>현 방식</a:t>
            </a:r>
            <a:endParaRPr b="1"/>
          </a:p>
        </p:txBody>
      </p:sp>
      <p:sp>
        <p:nvSpPr>
          <p:cNvPr id="502" name="Google Shape;502;p73"/>
          <p:cNvSpPr txBox="1"/>
          <p:nvPr/>
        </p:nvSpPr>
        <p:spPr>
          <a:xfrm>
            <a:off x="98250" y="936075"/>
            <a:ext cx="3774000" cy="22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lgun Gothic"/>
                <a:ea typeface="Malgun Gothic"/>
                <a:cs typeface="Malgun Gothic"/>
                <a:sym typeface="Malgun Gothic"/>
              </a:rPr>
              <a:t>Step 0. 필요한 패키지 설치하기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AutoNum type="arabicPeriod"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Newspaper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사용자가 입력한 url에서 text를 크롤링 해주는 패키지이다. 자세한 내용은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Newspaper모듈을 이용하여 뉴스 기사 크롤링하기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에서 확인 할 수 있다.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AutoNum type="alphaLcPeriod"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python 3 : pip install newspaper3k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b="1"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AutoNum type="arabicPeriod"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KoNLPy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한글형태소 분석기로 TextRank를 적용하기  위한 전처리 과정으로 사용된다.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Python에 KoNLPy 설치 및 예제 실행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에서 확인할 수 있다.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00"/>
              <a:buAutoNum type="alphaLcPeriod"/>
            </a:pPr>
            <a:r>
              <a:rPr lang="en" sz="1000">
                <a:solidFill>
                  <a:srgbClr val="5C5C5C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KoNLPy 설치: </a:t>
            </a:r>
            <a:r>
              <a:rPr lang="en" sz="1000">
                <a:solidFill>
                  <a:srgbClr val="5C5C5C"/>
                </a:solidFill>
                <a:latin typeface="Malgun Gothic"/>
                <a:ea typeface="Malgun Gothic"/>
                <a:cs typeface="Malgun Gothic"/>
                <a:sym typeface="Malgun Gothic"/>
              </a:rPr>
              <a:t>pip install konlpy</a:t>
            </a:r>
            <a:endParaRPr sz="1000">
              <a:solidFill>
                <a:srgbClr val="5C5C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C5C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000"/>
              <a:buAutoNum type="arabicPeriod"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Scikit-learn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: Python의 대표적인 머신러닝 패키지 중 하나로 </a:t>
            </a:r>
            <a:r>
              <a:rPr lang="en" sz="10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TF-IDF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모델을 생성하는데 사용한다.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3" name="Google Shape;50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50" y="3454875"/>
            <a:ext cx="4371975" cy="15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3"/>
          <p:cNvSpPr txBox="1"/>
          <p:nvPr/>
        </p:nvSpPr>
        <p:spPr>
          <a:xfrm>
            <a:off x="4493175" y="1044800"/>
            <a:ext cx="36654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Step 1. 문서 타입에 따른 문장 단위로 분리하기(텍스트 크롤링 &gt; 문장 단위 분리 &gt; 명사 추출)</a:t>
            </a:r>
            <a:endParaRPr b="1"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AutoNum type="arabicPeriod"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텍스트 크롤링</a:t>
            </a:r>
            <a:b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현재, 구현하고자 하는 문서요약시스템은 사용자가 입력값을 url 혹은 text 2가지로 입력할 수 있게 구현할 것이다. 사용자가 url을 입력했을 때, Step 0에서 설치한 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newspaper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패키지를 이용하여 text를 크롤링한다.</a:t>
            </a:r>
            <a:b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endParaRPr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AutoNum type="arabicPeriod"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문장 단위 분리</a:t>
            </a:r>
            <a:b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문장 단위로 분리하기 위해 여러가지 방법을 생각하던 중 KoNLPy 중 꼬꼬마(Kkma) 분석기 함수 중 문장을 추출하는 sentences()라는 함수를 이용하여 문장을 분리한다.</a:t>
            </a:r>
            <a:b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endParaRPr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AutoNum type="arabicPeriod"/>
            </a:pP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명사 추출(POS-Tagging)</a:t>
            </a:r>
            <a:b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TF-IDF 모델을 만들기 위한 전처리 과정으로 문장으로 분리 한 뒤 문장을 형태소 단위로 나눈 후 품사 태깅을 통해 명사들만 추출한다. KoNLPy 중 Twitter를 이용하여 명사를 추출해 준다.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r>
              <a:rPr b="1" lang="en"/>
              <a:t>. 어떻게 실현화 할것인가?</a:t>
            </a:r>
            <a:endParaRPr b="1"/>
          </a:p>
        </p:txBody>
      </p:sp>
      <p:sp>
        <p:nvSpPr>
          <p:cNvPr id="192" name="Google Shape;192;p38"/>
          <p:cNvSpPr txBox="1"/>
          <p:nvPr>
            <p:ph idx="4294967295" type="body"/>
          </p:nvPr>
        </p:nvSpPr>
        <p:spPr>
          <a:xfrm>
            <a:off x="460950" y="889900"/>
            <a:ext cx="8222100" cy="23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현존하는 다양한 영문 데이터: </a:t>
            </a:r>
            <a:r>
              <a:rPr b="1" lang="en">
                <a:solidFill>
                  <a:srgbClr val="434343"/>
                </a:solidFill>
              </a:rPr>
              <a:t>SQuAD</a:t>
            </a:r>
            <a:r>
              <a:rPr lang="en">
                <a:solidFill>
                  <a:srgbClr val="434343"/>
                </a:solidFill>
              </a:rPr>
              <a:t>, MS MARCO, HotpotQA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하지만 한국어 MCR (기계독해)을 위한 데이터셋은 없다!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&gt; 유일하게 공개된건 대학 연구팀 + LG CNS (SQuAD 와 동일한 방식로 한국어 QnA 셋 구현 + 자연어처리 대회)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&gt; 불특정 주제에 대한 </a:t>
            </a:r>
            <a:r>
              <a:rPr lang="en">
                <a:solidFill>
                  <a:srgbClr val="434343"/>
                </a:solidFill>
              </a:rPr>
              <a:t>문서수집, 질문/답변 생성, 2차 답변 태깅 과정의 자동화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25" y="3337700"/>
            <a:ext cx="8627249" cy="15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TextRank(Step 2. TF-IDF 모델 생성 및 그래프 생성)</a:t>
            </a:r>
            <a:endParaRPr b="1"/>
          </a:p>
        </p:txBody>
      </p:sp>
      <p:sp>
        <p:nvSpPr>
          <p:cNvPr id="510" name="Google Shape;510;p74"/>
          <p:cNvSpPr txBox="1"/>
          <p:nvPr/>
        </p:nvSpPr>
        <p:spPr>
          <a:xfrm>
            <a:off x="4700250" y="699925"/>
            <a:ext cx="4224600" cy="4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TF-IDF(Term Frequency - Inverse Document Frequency)는 정보 검색(Information Retrieval)과 텍스트 마이닝에서 사용하는 단어의 상대적인 가중치이다. 여러 문서로 이루어진 문서 군이 있을 때 어떤 단어가 특정 문서 내에서 얼마나 중요한 것인지를 나타내는 통계적 수치이다.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TF(Term Frequency) : 단어 빈도, 특정 단어가 문서 내에 얼만큼의 빈도로 등장하는지를 나타내는 척도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IDF(Inverse Document Frequency) : 역문헌 빈도수, 문서 빈도의 역수로써 전체 문서 개수를 해당 단어가 포함된 문서의 개수로 나눈 것을 의미한다.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TF-IDF 식 : Wi,j= tfi,j×log(N/dfi</a:t>
            </a:r>
            <a:r>
              <a:rPr lang="en" sz="1000"/>
              <a:t>)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TF-IDF를 계산하기 위해 Python의 머신러닝 패키지인 Scikit-learn을 이용하여 TF-IDF모델링을 수행한다. TF-IDF를 구하고 난 뒤 그래프를 생성하기 위해 Sentence - Term Matrix(원래는 Document-Term Matrix)를 옆의 그림 처럼 생성한다.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11" name="Google Shape;5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547850" cy="43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TextRank(Step 3. TF-IDF 모델 생성 및 그래프 생성)</a:t>
            </a:r>
            <a:endParaRPr b="1"/>
          </a:p>
        </p:txBody>
      </p:sp>
      <p:sp>
        <p:nvSpPr>
          <p:cNvPr id="517" name="Google Shape;517;p75"/>
          <p:cNvSpPr txBox="1"/>
          <p:nvPr/>
        </p:nvSpPr>
        <p:spPr>
          <a:xfrm>
            <a:off x="4700250" y="985700"/>
            <a:ext cx="42246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&lt;GrpahMatrix Class&gt;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[TF-IDF 모델, 그래프 생성] 과정을 GraphMatrix 클래스로 구현함.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build_sent_graph(sentence) : 명사로 이루어진 문장을 입력받아 sklearn의 TfidfVectorizer.fit_transform을 이용하여 tfidf matrix를 만든 후 Sentence graph를 return 한다.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build_words_grahp(sentnece) : 명사로 이루어진 문장을 입력받아 sklearn의 CountVectorizer.fit_transform을 이용하여 matrix를 만든 후 word graph와 {idx: word}형태의 dictionary를 return한다.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18" name="Google Shape;5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25" y="1064175"/>
            <a:ext cx="4419599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TextRank(Step 4. TextRank 알고리즘 적용)</a:t>
            </a:r>
            <a:endParaRPr b="1"/>
          </a:p>
        </p:txBody>
      </p:sp>
      <p:sp>
        <p:nvSpPr>
          <p:cNvPr id="524" name="Google Shape;524;p76"/>
          <p:cNvSpPr txBox="1"/>
          <p:nvPr/>
        </p:nvSpPr>
        <p:spPr>
          <a:xfrm>
            <a:off x="4700250" y="985700"/>
            <a:ext cx="42246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앞에서 생성된 문장(or 단어)의 가중치 그래프를 이용하여 TextRank 알고리즘을 적용한다. TextRank 알고리즘을 통해 Ranking값이 높은 순으로 정렬한 뒤 요약할 문장(or 단어)의 개수 만큼 출력 해준다.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25" name="Google Shape;52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825" y="2319675"/>
            <a:ext cx="4197574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0788"/>
            <a:ext cx="4346025" cy="250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TextRank(Step 3. TextRank 알고리즘 적용)</a:t>
            </a:r>
            <a:endParaRPr b="1"/>
          </a:p>
        </p:txBody>
      </p:sp>
      <p:pic>
        <p:nvPicPr>
          <p:cNvPr id="532" name="Google Shape;532;p77" title="bandicam 2019-09-20 11-31-31-705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771450"/>
            <a:ext cx="8826600" cy="43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TabQA 소스코드</a:t>
            </a:r>
            <a:endParaRPr b="1"/>
          </a:p>
        </p:txBody>
      </p:sp>
      <p:sp>
        <p:nvSpPr>
          <p:cNvPr id="538" name="Google Shape;538;p78"/>
          <p:cNvSpPr txBox="1"/>
          <p:nvPr>
            <p:ph idx="4294967295" type="body"/>
          </p:nvPr>
        </p:nvSpPr>
        <p:spPr>
          <a:xfrm>
            <a:off x="4610250" y="1927775"/>
            <a:ext cx="4110900" cy="13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실제 TabQA 코드를 깃허브에서 가져와서 실행까지 해봤습니다.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데이터 학습할 데이터와 TabQA 코드를 설명 하겠습니다.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39" name="Google Shape;5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50" y="1354651"/>
            <a:ext cx="4267201" cy="25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8"/>
          <p:cNvSpPr txBox="1"/>
          <p:nvPr/>
        </p:nvSpPr>
        <p:spPr>
          <a:xfrm>
            <a:off x="5738900" y="4701450"/>
            <a:ext cx="3186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출처 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https://github.com/svakulenk0/tableQA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TabQA 입력 데이터</a:t>
            </a:r>
            <a:endParaRPr b="1"/>
          </a:p>
        </p:txBody>
      </p:sp>
      <p:sp>
        <p:nvSpPr>
          <p:cNvPr id="546" name="Google Shape;546;p79"/>
          <p:cNvSpPr txBox="1"/>
          <p:nvPr>
            <p:ph idx="4294967295" type="body"/>
          </p:nvPr>
        </p:nvSpPr>
        <p:spPr>
          <a:xfrm>
            <a:off x="4572000" y="889900"/>
            <a:ext cx="41109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데이터는 맨 왼쪽에 Row(열)를 나타내고 있으며 각 Row(열)마다 고유의 값을 나타내고 있습니다.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 sz="1100">
                <a:solidFill>
                  <a:srgbClr val="434343"/>
                </a:solidFill>
              </a:rPr>
              <a:t>ex) YEAR을 보면 Row(열)마다 고유의 값이 존재하는 것을 볼 수 있습니다. 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1714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데이터 중앙에는 Question의 대한 값을  나타내고 있습니다.</a:t>
            </a:r>
            <a:endParaRPr/>
          </a:p>
          <a:p>
            <a:pPr indent="-952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952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1714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데이터 우측 값에는 Answer과 인덱스 값을 나타내고 있습니다.  Index(행)  값을 담고 있는 데이터들은 Index(행) 번호를 찾아가 답을 찾아낼 수 있습니다.</a:t>
            </a:r>
            <a:endParaRPr/>
          </a:p>
        </p:txBody>
      </p:sp>
      <p:pic>
        <p:nvPicPr>
          <p:cNvPr id="547" name="Google Shape;54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100" y="790100"/>
            <a:ext cx="3197350" cy="41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0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TabQA 입력 데이터 </a:t>
            </a:r>
            <a:endParaRPr b="1"/>
          </a:p>
        </p:txBody>
      </p:sp>
      <p:sp>
        <p:nvSpPr>
          <p:cNvPr id="553" name="Google Shape;553;p80"/>
          <p:cNvSpPr txBox="1"/>
          <p:nvPr>
            <p:ph idx="4294967295" type="body"/>
          </p:nvPr>
        </p:nvSpPr>
        <p:spPr>
          <a:xfrm>
            <a:off x="4643100" y="1351050"/>
            <a:ext cx="41109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62865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434343"/>
                </a:solidFill>
              </a:rPr>
              <a:t> 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554" name="Google Shape;55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07" y="1021594"/>
            <a:ext cx="4344579" cy="59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907" y="2184237"/>
            <a:ext cx="399097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80"/>
          <p:cNvSpPr txBox="1"/>
          <p:nvPr/>
        </p:nvSpPr>
        <p:spPr>
          <a:xfrm>
            <a:off x="4572000" y="889900"/>
            <a:ext cx="41109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주어진 </a:t>
            </a:r>
            <a:r>
              <a:rPr b="0" i="0" lang="en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데이터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셋의 마지막 부분에는</a:t>
            </a:r>
            <a:r>
              <a:rPr b="0" i="0" lang="en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Q과 A, Suppor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ing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이라는 새로운 형식을 나타내고 있습니다.</a:t>
            </a:r>
            <a:endParaRPr b="0" i="0" sz="12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0" i="0" lang="en" sz="1200" u="none" cap="none" strike="noStrike">
                <a:latin typeface="Roboto"/>
                <a:ea typeface="Roboto"/>
                <a:cs typeface="Roboto"/>
                <a:sym typeface="Roboto"/>
              </a:rPr>
              <a:t>Q는 Question의 내용을 담고 있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으며</a:t>
            </a:r>
            <a:r>
              <a:rPr b="0" i="0" lang="en" sz="1200" u="none" cap="none" strike="noStrike">
                <a:latin typeface="Roboto"/>
                <a:ea typeface="Roboto"/>
                <a:cs typeface="Roboto"/>
                <a:sym typeface="Roboto"/>
              </a:rPr>
              <a:t>, A는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Index(행) </a:t>
            </a:r>
            <a:r>
              <a:rPr b="0" i="0" lang="en" sz="1200" u="none" cap="none" strike="noStrike">
                <a:latin typeface="Roboto"/>
                <a:ea typeface="Roboto"/>
                <a:cs typeface="Roboto"/>
                <a:sym typeface="Roboto"/>
              </a:rPr>
              <a:t>번호를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나타내고 </a:t>
            </a:r>
            <a:r>
              <a:rPr b="0" i="0" lang="en" sz="1200" u="none" cap="none" strike="noStrike">
                <a:latin typeface="Roboto"/>
                <a:ea typeface="Roboto"/>
                <a:cs typeface="Roboto"/>
                <a:sym typeface="Roboto"/>
              </a:rPr>
              <a:t>있습니다.</a:t>
            </a:r>
            <a:endParaRPr/>
          </a:p>
          <a:p>
            <a:pPr indent="-952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952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b="0" i="0" lang="en" sz="1200" u="none" cap="none" strike="noStrike">
                <a:latin typeface="Roboto"/>
                <a:ea typeface="Roboto"/>
                <a:cs typeface="Roboto"/>
                <a:sym typeface="Roboto"/>
              </a:rPr>
              <a:t>Supporting은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정답 유추에 있어 참고되는</a:t>
            </a:r>
            <a:r>
              <a:rPr b="0" i="0" lang="en" sz="1200" u="none" cap="none" strike="noStrike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Index(행) </a:t>
            </a:r>
            <a:r>
              <a:rPr b="0" i="0" lang="en" sz="1200" u="none" cap="none" strike="noStrike">
                <a:latin typeface="Roboto"/>
                <a:ea typeface="Roboto"/>
                <a:cs typeface="Roboto"/>
                <a:sym typeface="Roboto"/>
              </a:rPr>
              <a:t> 번호들을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나타내고</a:t>
            </a:r>
            <a:r>
              <a:rPr b="0" i="0" lang="en" sz="1200" u="none" cap="none" strike="noStrike">
                <a:latin typeface="Roboto"/>
                <a:ea typeface="Roboto"/>
                <a:cs typeface="Roboto"/>
                <a:sym typeface="Roboto"/>
              </a:rPr>
              <a:t> 있습니다.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TreeQA 처리 프로세스</a:t>
            </a:r>
            <a:endParaRPr b="1"/>
          </a:p>
        </p:txBody>
      </p:sp>
      <p:sp>
        <p:nvSpPr>
          <p:cNvPr id="562" name="Google Shape;562;p81"/>
          <p:cNvSpPr txBox="1"/>
          <p:nvPr>
            <p:ph idx="4294967295" type="body"/>
          </p:nvPr>
        </p:nvSpPr>
        <p:spPr>
          <a:xfrm>
            <a:off x="4766325" y="782650"/>
            <a:ext cx="4156800" cy="3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25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200">
                <a:solidFill>
                  <a:srgbClr val="000000"/>
                </a:solidFill>
              </a:rPr>
              <a:t>__name__ : 데이터경로를 get_tables로 보낸 뒤, 호출한 다음 테이블 데이터를 받아 train_memnn 함수를 사용하여 학습한다.</a:t>
            </a:r>
            <a:endParaRPr/>
          </a:p>
          <a:p>
            <a:pPr indent="-196850" lvl="0" marL="425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85750" lvl="0" marL="425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200">
                <a:solidFill>
                  <a:srgbClr val="000000"/>
                </a:solidFill>
              </a:rPr>
              <a:t>get_tables : __name__에서 받았던 경로에 있는 데이터를 불러와서, parse_tables을 이용하여  Table 형태로 만드는 작업입니다.</a:t>
            </a:r>
            <a:endParaRPr sz="12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200">
                <a:solidFill>
                  <a:srgbClr val="000000"/>
                </a:solidFill>
              </a:rPr>
              <a:t>parse_tables 호출이 끝나면 data의 값들은 리스트로 구성되어있습니다.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200">
                <a:solidFill>
                  <a:srgbClr val="000000"/>
                </a:solidFill>
              </a:rPr>
              <a:t>Flatten을 거쳐 data안에 있는 리스트를 제거합니다.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200">
                <a:solidFill>
                  <a:srgbClr val="000000"/>
                </a:solidFill>
              </a:rPr>
              <a:t> 컴프리헨션(comprehension) 작업을 거치게 되면 하나의 데이터로 통합하게 됩니다.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563" name="Google Shape;563;p81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81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81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76" y="862500"/>
            <a:ext cx="3471500" cy="8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975" y="1960050"/>
            <a:ext cx="4465574" cy="10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975" y="3228550"/>
            <a:ext cx="4504350" cy="15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TreeQA 처리 프로세스</a:t>
            </a:r>
            <a:endParaRPr b="1"/>
          </a:p>
        </p:txBody>
      </p:sp>
      <p:sp>
        <p:nvSpPr>
          <p:cNvPr id="574" name="Google Shape;574;p82"/>
          <p:cNvSpPr txBox="1"/>
          <p:nvPr>
            <p:ph idx="4294967295" type="body"/>
          </p:nvPr>
        </p:nvSpPr>
        <p:spPr>
          <a:xfrm>
            <a:off x="4625525" y="971875"/>
            <a:ext cx="41568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Tokenize는 문장을 단어마다 나누어 값을 리턴해준다.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parse_table  입력 값을 줄로 입력을 받아 Q일 때 Tokenize 함수를 호출하여 값을 쪼개고 A 일 때 \t 기준으로 나누고 이전의 받았던 데이터들을 합쳐 하나의 데이터를 만든다.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75" name="Google Shape;575;p82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2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82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79" y="723161"/>
            <a:ext cx="4473740" cy="403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/>
          <p:nvPr/>
        </p:nvSpPr>
        <p:spPr>
          <a:xfrm>
            <a:off x="2606600" y="1736500"/>
            <a:ext cx="4701000" cy="22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로지스틱 회귀 앙상블 정의 및 주요 특징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로지스틱 회귀 앙상블 구현 방식 및 데이터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로지스틱 회귀 앙상블 기법의 구현 방식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소스코드와 활용방안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/>
          <p:nvPr/>
        </p:nvSpPr>
        <p:spPr>
          <a:xfrm>
            <a:off x="275300" y="2580000"/>
            <a:ext cx="22428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9"/>
          <p:cNvSpPr txBox="1"/>
          <p:nvPr>
            <p:ph idx="4294967295" type="body"/>
          </p:nvPr>
        </p:nvSpPr>
        <p:spPr>
          <a:xfrm>
            <a:off x="645725" y="2717550"/>
            <a:ext cx="14760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1.5 주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(8/21 - 8/30)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0" name="Google Shape;200;p39"/>
          <p:cNvGrpSpPr/>
          <p:nvPr/>
        </p:nvGrpSpPr>
        <p:grpSpPr>
          <a:xfrm>
            <a:off x="1217620" y="1991215"/>
            <a:ext cx="198900" cy="593656"/>
            <a:chOff x="777447" y="1610215"/>
            <a:chExt cx="198900" cy="593656"/>
          </a:xfrm>
        </p:grpSpPr>
        <p:cxnSp>
          <p:nvCxnSpPr>
            <p:cNvPr id="201" name="Google Shape;201;p39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2" name="Google Shape;202;p3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39"/>
          <p:cNvSpPr/>
          <p:nvPr/>
        </p:nvSpPr>
        <p:spPr>
          <a:xfrm>
            <a:off x="2121850" y="2580000"/>
            <a:ext cx="22428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9"/>
          <p:cNvSpPr txBox="1"/>
          <p:nvPr>
            <p:ph idx="4294967295" type="body"/>
          </p:nvPr>
        </p:nvSpPr>
        <p:spPr>
          <a:xfrm>
            <a:off x="2444275" y="2717550"/>
            <a:ext cx="1821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1.5 주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(9/2 - 9/11)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05" name="Google Shape;205;p39"/>
          <p:cNvGrpSpPr/>
          <p:nvPr/>
        </p:nvGrpSpPr>
        <p:grpSpPr>
          <a:xfrm>
            <a:off x="2952082" y="3319958"/>
            <a:ext cx="198900" cy="593656"/>
            <a:chOff x="2223534" y="2938958"/>
            <a:chExt cx="198900" cy="593656"/>
          </a:xfrm>
        </p:grpSpPr>
        <p:cxnSp>
          <p:nvCxnSpPr>
            <p:cNvPr id="206" name="Google Shape;206;p39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7" name="Google Shape;207;p39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9"/>
          <p:cNvSpPr txBox="1"/>
          <p:nvPr>
            <p:ph idx="4294967295" type="body"/>
          </p:nvPr>
        </p:nvSpPr>
        <p:spPr>
          <a:xfrm>
            <a:off x="1930125" y="39863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2. 한국어 QnA코퍼스 구축 </a:t>
            </a:r>
            <a:r>
              <a:rPr lang="en" sz="1400">
                <a:solidFill>
                  <a:srgbClr val="000000"/>
                </a:solidFill>
              </a:rPr>
              <a:t>자동발췌기능 구현 + 질의응답 아키텍처 논문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9" name="Google Shape;209;p39"/>
          <p:cNvSpPr/>
          <p:nvPr/>
        </p:nvSpPr>
        <p:spPr>
          <a:xfrm>
            <a:off x="3983650" y="2580000"/>
            <a:ext cx="30633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9"/>
          <p:cNvSpPr txBox="1"/>
          <p:nvPr>
            <p:ph idx="4294967295" type="body"/>
          </p:nvPr>
        </p:nvSpPr>
        <p:spPr>
          <a:xfrm>
            <a:off x="4555448" y="2717550"/>
            <a:ext cx="197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 주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(9/16 - 9/30)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1" name="Google Shape;211;p39"/>
          <p:cNvGrpSpPr/>
          <p:nvPr/>
        </p:nvGrpSpPr>
        <p:grpSpPr>
          <a:xfrm>
            <a:off x="5430332" y="1991215"/>
            <a:ext cx="198900" cy="593656"/>
            <a:chOff x="3918084" y="1610215"/>
            <a:chExt cx="198900" cy="593656"/>
          </a:xfrm>
        </p:grpSpPr>
        <p:cxnSp>
          <p:nvCxnSpPr>
            <p:cNvPr id="212" name="Google Shape;212;p3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3" name="Google Shape;213;p3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39"/>
          <p:cNvSpPr/>
          <p:nvPr/>
        </p:nvSpPr>
        <p:spPr>
          <a:xfrm>
            <a:off x="6650900" y="2580000"/>
            <a:ext cx="19755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4294967295" type="body"/>
          </p:nvPr>
        </p:nvSpPr>
        <p:spPr>
          <a:xfrm>
            <a:off x="6940700" y="2717550"/>
            <a:ext cx="14868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주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(10/1 - 10/4)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16" name="Google Shape;216;p39"/>
          <p:cNvGrpSpPr/>
          <p:nvPr/>
        </p:nvGrpSpPr>
        <p:grpSpPr>
          <a:xfrm>
            <a:off x="7573270" y="3319958"/>
            <a:ext cx="198900" cy="593656"/>
            <a:chOff x="5958946" y="2938958"/>
            <a:chExt cx="198900" cy="593656"/>
          </a:xfrm>
        </p:grpSpPr>
        <p:cxnSp>
          <p:nvCxnSpPr>
            <p:cNvPr id="217" name="Google Shape;217;p39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8" name="Google Shape;218;p39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39"/>
          <p:cNvSpPr txBox="1"/>
          <p:nvPr/>
        </p:nvSpPr>
        <p:spPr>
          <a:xfrm>
            <a:off x="329325" y="1362813"/>
            <a:ext cx="197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프로젝트 착수 단계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조직구성 및 계획수립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6696350" y="4112575"/>
            <a:ext cx="1975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프로젝트 종료 단계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개발 및 서비스화 논의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3150975" y="3302588"/>
            <a:ext cx="2352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[개발 수행 및 협업기간]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r>
              <a:rPr b="1" lang="en"/>
              <a:t>. 타임라인과 역할 분담은 어떻게 할것인가?</a:t>
            </a:r>
            <a:endParaRPr b="1"/>
          </a:p>
        </p:txBody>
      </p:sp>
      <p:sp>
        <p:nvSpPr>
          <p:cNvPr id="223" name="Google Shape;223;p39"/>
          <p:cNvSpPr txBox="1"/>
          <p:nvPr>
            <p:ph idx="4294967295" type="body"/>
          </p:nvPr>
        </p:nvSpPr>
        <p:spPr>
          <a:xfrm>
            <a:off x="4479250" y="1337350"/>
            <a:ext cx="2121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3. 질의 응답 시스템 구현 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1398375" y="2235800"/>
            <a:ext cx="646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[오늘]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3684375" y="2235800"/>
            <a:ext cx="1031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[추석연휴]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7512450" y="2235800"/>
            <a:ext cx="1031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[한글날]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1. </a:t>
            </a:r>
            <a:r>
              <a:rPr lang="en"/>
              <a:t>로지스틱 회귀 앙상블 기법 특징 및 주요 특징</a:t>
            </a:r>
            <a:endParaRPr/>
          </a:p>
        </p:txBody>
      </p:sp>
      <p:sp>
        <p:nvSpPr>
          <p:cNvPr id="589" name="Google Shape;589;p84"/>
          <p:cNvSpPr txBox="1"/>
          <p:nvPr>
            <p:ph idx="4294967295" type="body"/>
          </p:nvPr>
        </p:nvSpPr>
        <p:spPr>
          <a:xfrm>
            <a:off x="3996050" y="1004675"/>
            <a:ext cx="4697700" cy="3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"/>
              <a:buChar char="●"/>
            </a:pPr>
            <a:r>
              <a:rPr lang="en" sz="1600">
                <a:solidFill>
                  <a:srgbClr val="434343"/>
                </a:solidFill>
              </a:rPr>
              <a:t>현재 소셜 네트워크 서비스로부터 불규칙한 HTML의 구조적 특징과 텍스트 특징을 추출하기 위해 구현된 기법이다. HTML 문서에서 추출한 태그 특징에 로지스틱 회귀 및 앙상블 기법을 적용하여 본문을 포함하는 태그를 분류하는 모델을 구성한다. 하나의 태그의 깊이 특징을 이용하여 주요 본문을 찾을 수 있다는 점이다.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590" name="Google Shape;59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0810"/>
            <a:ext cx="4304909" cy="449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5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2.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로지스틱 회귀 앙상블 구현 방식</a:t>
            </a:r>
            <a:r>
              <a:rPr lang="en"/>
              <a:t> 및 데이터 </a:t>
            </a:r>
            <a:endParaRPr b="1"/>
          </a:p>
        </p:txBody>
      </p:sp>
      <p:sp>
        <p:nvSpPr>
          <p:cNvPr id="596" name="Google Shape;596;p85"/>
          <p:cNvSpPr txBox="1"/>
          <p:nvPr>
            <p:ph idx="4294967295" type="body"/>
          </p:nvPr>
        </p:nvSpPr>
        <p:spPr>
          <a:xfrm>
            <a:off x="4572000" y="889900"/>
            <a:ext cx="41109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기존의 블로그에서 텍스트 가져오는 방식은 body부분에서 선험적 알고리즘과 같은 연관규칠을 통해 추출하는 방식이었지만 현 시각에서 사용하는 블로그의 HTML의 불규칙한 구조에서는 불필요한 정보가 나올수 있다.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불규칙한 HTML에서 각 태그의 단어 수, 문장 수, 하이퍼링크수에 따라 단어 밀도 특징과 링크 밀도 특징을 정의하여 기계학습을 할 수 있다.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문서 객체 모델에서 트리구조를 이용하여 각 태그의 하위 태그들의 글자 수와 하이퍼링크 수를 모두 더해서 해당 태그의 텍스트 밀도 특징을 정의하고 깊이 특징을 고려하여 더 정밀하게 본문을 추출하였다.</a:t>
            </a:r>
            <a:endParaRPr sz="1200">
              <a:solidFill>
                <a:srgbClr val="434343"/>
              </a:solidFill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597" name="Google Shape;59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61307"/>
            <a:ext cx="4572001" cy="450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6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3. 로지스틱 회귀 앙상블 기법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의 구현 방식</a:t>
            </a:r>
            <a:r>
              <a:rPr lang="en"/>
              <a:t> </a:t>
            </a:r>
            <a:endParaRPr/>
          </a:p>
        </p:txBody>
      </p:sp>
      <p:sp>
        <p:nvSpPr>
          <p:cNvPr id="603" name="Google Shape;603;p86"/>
          <p:cNvSpPr txBox="1"/>
          <p:nvPr>
            <p:ph idx="4294967295" type="body"/>
          </p:nvPr>
        </p:nvSpPr>
        <p:spPr>
          <a:xfrm>
            <a:off x="4643100" y="721233"/>
            <a:ext cx="41109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문서 객체 모델 트리 구조의 계측적 성질을 이용하여, 입력 특징(feature)으로 각 태그의 부모 태그의 개수(깊이, depth)와 자식 태그의 개수를 사용할 수 있다.</a:t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본문 이외의 것(댓글, 광고 등)이 추출될 수 있기 때문에 각 태그가 포함하는 텍스트의 길이를 고려한 태그 특징을 생각해 볼 수 있다.</a:t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본문 태그가 될 수 있는 태그를 표시한 뒤 학습에 불필요한 부분을 제거하는 전처리를 한다.</a:t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각 태그마다 특징 벡터를 구성하여 추출한 특징 벡터를 입력으로 로지스틱 회귀 기법을 이용해 학습한 후 본문 태그일 확률의 평균값을 구하는 확률적 보팅을 하여 앙상블을 한다.</a:t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56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434343"/>
                </a:solidFill>
              </a:rPr>
              <a:t> 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04" name="Google Shape;60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752"/>
            <a:ext cx="4769692" cy="4423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4. </a:t>
            </a:r>
            <a:r>
              <a:rPr lang="en"/>
              <a:t>소스코드와 활용방안</a:t>
            </a:r>
            <a:endParaRPr/>
          </a:p>
        </p:txBody>
      </p:sp>
      <p:sp>
        <p:nvSpPr>
          <p:cNvPr id="610" name="Google Shape;610;p87"/>
          <p:cNvSpPr txBox="1"/>
          <p:nvPr>
            <p:ph idx="4294967295" type="body"/>
          </p:nvPr>
        </p:nvSpPr>
        <p:spPr>
          <a:xfrm>
            <a:off x="4625525" y="1813150"/>
            <a:ext cx="4156800" cy="2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Char char="●"/>
            </a:pPr>
            <a:r>
              <a:rPr lang="en" sz="1400">
                <a:solidFill>
                  <a:srgbClr val="000000"/>
                </a:solidFill>
              </a:rPr>
              <a:t>Github에 코드가 현재 올라와 있지 않아서 텍스트 마이닝에 대한 자료를 찾아서 구현해 보아야 함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Char char="●"/>
            </a:pPr>
            <a:r>
              <a:rPr lang="en" sz="1400">
                <a:solidFill>
                  <a:srgbClr val="000000"/>
                </a:solidFill>
              </a:rPr>
              <a:t>문서 정보가 아니라 인터넷상에서 정보를 추출하는 것이 라면 구현이 가능하다고 생각함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88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611" name="Google Shape;611;p87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7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87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" y="1032125"/>
            <a:ext cx="4320699" cy="378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/>
        </p:nvSpPr>
        <p:spPr>
          <a:xfrm>
            <a:off x="1943274" y="1736500"/>
            <a:ext cx="5257500" cy="24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심층 신경망 자동 추출 방법 및 주요 특징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심층 신경망을 활용한 자동추출 구현 방식 및 데이터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심층 신경망을 활용한 자동추출의 구현 방식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소스코드와 활용방안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1. 심층 신경망 자동 추출 방법</a:t>
            </a:r>
            <a:r>
              <a:rPr lang="en"/>
              <a:t> 및 주요 특징</a:t>
            </a:r>
            <a:endParaRPr/>
          </a:p>
        </p:txBody>
      </p:sp>
      <p:sp>
        <p:nvSpPr>
          <p:cNvPr id="625" name="Google Shape;625;p89"/>
          <p:cNvSpPr txBox="1"/>
          <p:nvPr>
            <p:ph idx="4294967295" type="body"/>
          </p:nvPr>
        </p:nvSpPr>
        <p:spPr>
          <a:xfrm>
            <a:off x="3996050" y="1004675"/>
            <a:ext cx="4697700" cy="3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전자문서 형태의 연구논문으로부터 그래프, 표와 같은 유의미한 객체를 저장하는 방법 중 하나이다.</a:t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경험적 방법론의 경직성을 극복하고 이질적인 전자문서들로부터 목표 객체들을 효과적으로 추출하기 위해 심층 학습 기반의 객체 추출 시스템을 제안한다.</a:t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텐서플로우 객체 탐지 API의 Faster R-CNN 알고리즘을 기반으로 새로운 학습 모델을 생성하였다 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626" name="Google Shape;62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820"/>
            <a:ext cx="4157955" cy="424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2.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심층 신경망을 활용한 자동추출 구현 방식</a:t>
            </a:r>
            <a:r>
              <a:rPr lang="en"/>
              <a:t> 및 데이터 </a:t>
            </a:r>
            <a:endParaRPr/>
          </a:p>
        </p:txBody>
      </p:sp>
      <p:sp>
        <p:nvSpPr>
          <p:cNvPr id="632" name="Google Shape;632;p90"/>
          <p:cNvSpPr txBox="1"/>
          <p:nvPr>
            <p:ph idx="4294967295" type="body"/>
          </p:nvPr>
        </p:nvSpPr>
        <p:spPr>
          <a:xfrm>
            <a:off x="4572000" y="889900"/>
            <a:ext cx="41109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기존의 전자문서형태(PDF)의 연구논문으로부터 객체 추출을 자동화하기 위한 경험적 방법론이 제안되었다. 기존의 틀에 박힌 문서에서는 높은 정확성을 보이지만 추출 규칙과 다른 파일은 정확도가 크게 낮아진다.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경직성을 극복하기 위해 텐서플로우 객체 탐지 API의 Faster R-CNN 알고리즘을 이용하였다.</a:t>
            </a:r>
            <a:endParaRPr sz="12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training set에 대한 심층 학습이 요구되며 객체에 대한 분류 방법과 군집화를 해야한다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1804"/>
            <a:ext cx="4203880" cy="447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3. 심층신경망을 활용한 자동 추출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구현 방식</a:t>
            </a:r>
            <a:r>
              <a:rPr lang="en"/>
              <a:t> </a:t>
            </a:r>
            <a:endParaRPr/>
          </a:p>
        </p:txBody>
      </p:sp>
      <p:sp>
        <p:nvSpPr>
          <p:cNvPr id="639" name="Google Shape;639;p91"/>
          <p:cNvSpPr txBox="1"/>
          <p:nvPr>
            <p:ph idx="4294967295" type="body"/>
          </p:nvPr>
        </p:nvSpPr>
        <p:spPr>
          <a:xfrm>
            <a:off x="4643100" y="721233"/>
            <a:ext cx="41109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그림, 표, 캡션의 영역을 탐지하고 탐지된 객체를 자동으로 저장 하기 위한 심층 학습 기반의 객체 추출 시스템을 제안하며 학습 단계(training phase)와 추론 단계(evaluation phase)로 구분한다.</a:t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학습 단계에서는 전자문서의 형태 변환, 주석 처리 등과 같은 전처리 과정을 통해 학습 집단을 생성하고 심층 학습을 수행함으로써 학습 모델을 완성한다.</a:t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추론 단계에서는 생성된 학습 모델을 이용해 평가 집단에 속한 목표 객체를 탐지하고 객체들의 상세 정보를 추출한다.</a:t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추출한 부분은 형태 변환단계로 PNG형태의 이미지 파일로 변환한다</a:t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"/>
              <a:buChar char="●"/>
            </a:pPr>
            <a:r>
              <a:rPr lang="en" sz="1200">
                <a:solidFill>
                  <a:srgbClr val="434343"/>
                </a:solidFill>
              </a:rPr>
              <a:t>전이학습을 통해 재학습을 수행함으로써 새로운 학습 모델을 생성하는 방법이다</a:t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56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434343"/>
                </a:solidFill>
              </a:rPr>
              <a:t> 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3718"/>
            <a:ext cx="4572001" cy="450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4. </a:t>
            </a:r>
            <a:r>
              <a:rPr lang="en"/>
              <a:t>소스코드와 활용방안</a:t>
            </a:r>
            <a:endParaRPr/>
          </a:p>
        </p:txBody>
      </p:sp>
      <p:sp>
        <p:nvSpPr>
          <p:cNvPr id="646" name="Google Shape;646;p92"/>
          <p:cNvSpPr txBox="1"/>
          <p:nvPr>
            <p:ph idx="4294967295" type="body"/>
          </p:nvPr>
        </p:nvSpPr>
        <p:spPr>
          <a:xfrm>
            <a:off x="4625525" y="1813150"/>
            <a:ext cx="4156800" cy="2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Char char="●"/>
            </a:pPr>
            <a:r>
              <a:rPr lang="en" sz="1400">
                <a:solidFill>
                  <a:srgbClr val="000000"/>
                </a:solidFill>
              </a:rPr>
              <a:t>GitHub에 Faster R-CNN모델이 올라와 있으며 구현이 가능할 것 같다.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Char char="●"/>
            </a:pPr>
            <a:r>
              <a:rPr lang="en" sz="1400">
                <a:solidFill>
                  <a:srgbClr val="000000"/>
                </a:solidFill>
              </a:rPr>
              <a:t>문서에 대한 정보를 추출하고자 할 때 구현되어 있는 소스코드들이 많아서 가능할 것 같다.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88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647" name="Google Shape;647;p92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92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92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" y="1032125"/>
            <a:ext cx="4320699" cy="378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1. </a:t>
            </a:r>
            <a:r>
              <a:rPr lang="en"/>
              <a:t>TabQA  간단 정리</a:t>
            </a:r>
            <a:endParaRPr b="1"/>
          </a:p>
        </p:txBody>
      </p:sp>
      <p:sp>
        <p:nvSpPr>
          <p:cNvPr id="656" name="Google Shape;656;p93"/>
          <p:cNvSpPr txBox="1"/>
          <p:nvPr>
            <p:ph idx="4294967295" type="body"/>
          </p:nvPr>
        </p:nvSpPr>
        <p:spPr>
          <a:xfrm>
            <a:off x="4143768" y="1191000"/>
            <a:ext cx="4697700" cy="3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200">
                <a:solidFill>
                  <a:srgbClr val="434343"/>
                </a:solidFill>
              </a:rPr>
              <a:t>TableQA의 탄생배경은  자연어를 처리하기 위해서 딥러닝이 발전하였고 그 과정에서 QA가 탄생하였고 그 후, 구조화된 데이터를 효과적으로 처리 방법을 찾다가 생겨난 방식입니다 .</a:t>
            </a:r>
            <a:endParaRPr/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200">
                <a:solidFill>
                  <a:srgbClr val="434343"/>
                </a:solidFill>
              </a:rPr>
              <a:t>데이터가 기존에 QA 방식에서  인덱스 번호와 Row(열) 번호를 추가하는 형태를 보여줍니다.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descr="http://ceur-ws.org/Vol-2044/paper1/img/archTableQA.png" id="657" name="Google Shape;65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537" y="1083074"/>
            <a:ext cx="3922229" cy="357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373713" y="861025"/>
            <a:ext cx="15816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r>
              <a:rPr b="1" lang="en"/>
              <a:t>. 어떤 기술과 알고리즘이 필요한가?</a:t>
            </a:r>
            <a:endParaRPr b="1"/>
          </a:p>
        </p:txBody>
      </p:sp>
      <p:sp>
        <p:nvSpPr>
          <p:cNvPr id="233" name="Google Shape;233;p40"/>
          <p:cNvSpPr txBox="1"/>
          <p:nvPr>
            <p:ph idx="4294967295" type="body"/>
          </p:nvPr>
        </p:nvSpPr>
        <p:spPr>
          <a:xfrm>
            <a:off x="4646425" y="1848475"/>
            <a:ext cx="4156800" cy="17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목표: ‘텍스트 덩어리’ 봇이 아닌 사용자 개개인에게 최적화된 ‘정답’을 줄 수 있는 서비스 구현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BERT-Base Multilingual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BiDAF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Transformer (Attention)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b="25009" l="17467" r="17668" t="13239"/>
          <a:stretch/>
        </p:blipFill>
        <p:spPr>
          <a:xfrm>
            <a:off x="278475" y="2058250"/>
            <a:ext cx="4195650" cy="16175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40"/>
          <p:cNvSpPr txBox="1"/>
          <p:nvPr>
            <p:ph idx="4294967295" type="body"/>
          </p:nvPr>
        </p:nvSpPr>
        <p:spPr>
          <a:xfrm>
            <a:off x="202275" y="3714350"/>
            <a:ext cx="51066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시</a:t>
            </a:r>
            <a:r>
              <a:rPr lang="en" sz="1400">
                <a:solidFill>
                  <a:srgbClr val="000000"/>
                </a:solidFill>
              </a:rPr>
              <a:t>도할것 1) BERT를 활용한 문서정보 추출하기 위한 논문 탐색 및 소스코드 구현 후 QA 데이터셋 생성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시도할것 2) TabQA를 통해 행/열구조를 바탕으로 학습시키는 방식 (네이버 클로바도 이렇게 한다는데?)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6" name="Google Shape;236;p40"/>
          <p:cNvSpPr/>
          <p:nvPr/>
        </p:nvSpPr>
        <p:spPr>
          <a:xfrm>
            <a:off x="475400" y="861000"/>
            <a:ext cx="12072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0"/>
          <p:cNvSpPr/>
          <p:nvPr/>
        </p:nvSpPr>
        <p:spPr>
          <a:xfrm>
            <a:off x="1344525" y="861025"/>
            <a:ext cx="13659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>
            <p:ph idx="4294967295" type="body"/>
          </p:nvPr>
        </p:nvSpPr>
        <p:spPr>
          <a:xfrm>
            <a:off x="896600" y="826500"/>
            <a:ext cx="1821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z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668000" y="1220700"/>
            <a:ext cx="8241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TabQA</a:t>
            </a:r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문서요약</a:t>
            </a:r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데이터선정</a:t>
            </a:r>
            <a:endParaRPr/>
          </a:p>
        </p:txBody>
      </p:sp>
      <p:sp>
        <p:nvSpPr>
          <p:cNvPr id="242" name="Google Shape;242;p40"/>
          <p:cNvSpPr/>
          <p:nvPr/>
        </p:nvSpPr>
        <p:spPr>
          <a:xfrm>
            <a:off x="3611075" y="861013"/>
            <a:ext cx="12822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50" y="1872700"/>
            <a:ext cx="4156775" cy="96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40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BERT</a:t>
            </a:r>
            <a:endParaRPr/>
          </a:p>
        </p:txBody>
      </p:sp>
      <p:sp>
        <p:nvSpPr>
          <p:cNvPr id="245" name="Google Shape;245;p40"/>
          <p:cNvSpPr/>
          <p:nvPr/>
        </p:nvSpPr>
        <p:spPr>
          <a:xfrm>
            <a:off x="4625525" y="861013"/>
            <a:ext cx="12072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0"/>
          <p:cNvSpPr/>
          <p:nvPr/>
        </p:nvSpPr>
        <p:spPr>
          <a:xfrm>
            <a:off x="486600" y="861000"/>
            <a:ext cx="8170800" cy="401400"/>
          </a:xfrm>
          <a:prstGeom prst="chevron">
            <a:avLst>
              <a:gd fmla="val 50000" name="adj"/>
            </a:avLst>
          </a:prstGeom>
          <a:solidFill>
            <a:srgbClr val="07376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프로젝트 챗봇 (확장식 접근)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7" name="Google Shape;247;p40"/>
          <p:cNvSpPr txBox="1"/>
          <p:nvPr/>
        </p:nvSpPr>
        <p:spPr>
          <a:xfrm>
            <a:off x="5081575" y="1220688"/>
            <a:ext cx="319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+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4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2. </a:t>
            </a:r>
            <a:r>
              <a:rPr lang="en"/>
              <a:t>TabQA 입력 데이터</a:t>
            </a:r>
            <a:endParaRPr b="1"/>
          </a:p>
        </p:txBody>
      </p:sp>
      <p:sp>
        <p:nvSpPr>
          <p:cNvPr id="663" name="Google Shape;663;p94"/>
          <p:cNvSpPr txBox="1"/>
          <p:nvPr>
            <p:ph idx="4294967295" type="body"/>
          </p:nvPr>
        </p:nvSpPr>
        <p:spPr>
          <a:xfrm>
            <a:off x="4572000" y="889900"/>
            <a:ext cx="41109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데이터는 맨 왼쪽에 Row의 번호를 담고 있으며 각 열마다 고유의 값을 띕니다.</a:t>
            </a:r>
            <a:endParaRPr/>
          </a:p>
          <a:p>
            <a:pPr indent="0" lvl="0" marL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</a:pPr>
            <a:r>
              <a:rPr lang="en" sz="1200">
                <a:solidFill>
                  <a:srgbClr val="434343"/>
                </a:solidFill>
              </a:rPr>
              <a:t>ex) YEAR을 보면 Row마다 고유의 값이 존재하는 것을 볼 수 있습니다. </a:t>
            </a:r>
            <a:endParaRPr sz="1200">
              <a:solidFill>
                <a:srgbClr val="434343"/>
              </a:solidFill>
            </a:endParaRPr>
          </a:p>
          <a:p>
            <a:pPr indent="0" lvl="0" marL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1714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데이터 중앙에는 Question의 값을 담고 있습니다.</a:t>
            </a:r>
            <a:endParaRPr/>
          </a:p>
          <a:p>
            <a:pPr indent="-952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952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-171450" lvl="0" marL="3238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</a:rPr>
              <a:t>데이터 우측 값에는 Answer과 인덱스 값을 담고 있습니다.  인덱스 값을 담고 있는 데이터들은 인덱스 번호를 찾아가 답을 알아낼 수 있습니다.</a:t>
            </a:r>
            <a:endParaRPr/>
          </a:p>
        </p:txBody>
      </p:sp>
      <p:pic>
        <p:nvPicPr>
          <p:cNvPr id="664" name="Google Shape;66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96" y="790110"/>
            <a:ext cx="3886430" cy="415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5"/>
          <p:cNvSpPr txBox="1"/>
          <p:nvPr>
            <p:ph type="title"/>
          </p:nvPr>
        </p:nvSpPr>
        <p:spPr>
          <a:xfrm>
            <a:off x="98250" y="44792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2. </a:t>
            </a:r>
            <a:r>
              <a:rPr lang="en"/>
              <a:t>TabQA 구현 방식 및 데이터 </a:t>
            </a:r>
            <a:endParaRPr b="1"/>
          </a:p>
        </p:txBody>
      </p:sp>
      <p:sp>
        <p:nvSpPr>
          <p:cNvPr id="670" name="Google Shape;670;p95"/>
          <p:cNvSpPr txBox="1"/>
          <p:nvPr>
            <p:ph idx="4294967295" type="body"/>
          </p:nvPr>
        </p:nvSpPr>
        <p:spPr>
          <a:xfrm>
            <a:off x="4643100" y="1351050"/>
            <a:ext cx="41109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7150" lvl="0" marL="62865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434343"/>
                </a:solidFill>
              </a:rPr>
              <a:t> 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71" name="Google Shape;67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07" y="1021594"/>
            <a:ext cx="4344579" cy="59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907" y="1964237"/>
            <a:ext cx="399097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95"/>
          <p:cNvSpPr txBox="1"/>
          <p:nvPr/>
        </p:nvSpPr>
        <p:spPr>
          <a:xfrm>
            <a:off x="4572000" y="889900"/>
            <a:ext cx="41109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Answer의 데이터를 보면 Q과 A, Supporing을 보여주고 있습니다.</a:t>
            </a:r>
            <a:endParaRPr/>
          </a:p>
          <a:p>
            <a:pPr indent="-952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Q는 Question의 내용을 담고 있고 있고, A는 인덱스 번호를 보여주고 있습니다.</a:t>
            </a:r>
            <a:endParaRPr/>
          </a:p>
          <a:p>
            <a:pPr indent="-952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3238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Supporting은 참조하면 좋은 인덱스 번호들을 담고 있습니다.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3. </a:t>
            </a:r>
            <a:r>
              <a:rPr lang="en"/>
              <a:t>TreeQA 정의 및 주요 특징</a:t>
            </a:r>
            <a:endParaRPr b="1"/>
          </a:p>
        </p:txBody>
      </p:sp>
      <p:sp>
        <p:nvSpPr>
          <p:cNvPr id="679" name="Google Shape;679;p96"/>
          <p:cNvSpPr txBox="1"/>
          <p:nvPr>
            <p:ph idx="4294967295" type="body"/>
          </p:nvPr>
        </p:nvSpPr>
        <p:spPr>
          <a:xfrm>
            <a:off x="4625525" y="1375650"/>
            <a:ext cx="41568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25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200">
                <a:solidFill>
                  <a:srgbClr val="000000"/>
                </a:solidFill>
              </a:rPr>
              <a:t>__name__ : 데이터경로를 get_tables을 호출하여 읽어온 다음 train_memnn 함수를 호출하여 학습한다.</a:t>
            </a:r>
            <a:endParaRPr/>
          </a:p>
          <a:p>
            <a:pPr indent="-196850" lvl="0" marL="425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285750" lvl="0" marL="425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200">
                <a:solidFill>
                  <a:srgbClr val="000000"/>
                </a:solidFill>
              </a:rPr>
              <a:t>get_tables : __name__에서 받았던 경로에 있는 파일을 실행시켜 parse_tables을 호출시켜 Table 형태로 만드는 작업입니다.</a:t>
            </a:r>
            <a:endParaRPr sz="1200">
              <a:solidFill>
                <a:srgbClr val="000000"/>
              </a:solidFill>
            </a:endParaRPr>
          </a:p>
          <a:p>
            <a:pPr indent="-196850" lvl="0" marL="425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200">
                <a:solidFill>
                  <a:srgbClr val="000000"/>
                </a:solidFill>
              </a:rPr>
              <a:t>      parse_tables 호출이 끝나면 data의 값들은 리스트로 구성되어있습니다.</a:t>
            </a:r>
            <a:endParaRPr/>
          </a:p>
          <a:p>
            <a:pPr indent="0" lvl="0" marL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200">
                <a:solidFill>
                  <a:srgbClr val="000000"/>
                </a:solidFill>
              </a:rPr>
              <a:t>       flattent을 거치게 되면 data의 리스트를 벗겨냅니다.</a:t>
            </a:r>
            <a:endParaRPr/>
          </a:p>
          <a:p>
            <a:pPr indent="0" lvl="0" marL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200">
                <a:solidFill>
                  <a:srgbClr val="000000"/>
                </a:solidFill>
              </a:rPr>
              <a:t>       컴프리헨션(comprehension) 작업을 거치게 되면 하나의 데이터로 통합하게 됩니다.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680" name="Google Shape;680;p96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96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6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14" y="884323"/>
            <a:ext cx="4163627" cy="67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7" y="1530588"/>
            <a:ext cx="4629304" cy="107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146" y="2605248"/>
            <a:ext cx="4586357" cy="241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3. </a:t>
            </a:r>
            <a:r>
              <a:rPr lang="en"/>
              <a:t>TreeQA 정의 및 주요 특징</a:t>
            </a:r>
            <a:endParaRPr b="1"/>
          </a:p>
        </p:txBody>
      </p:sp>
      <p:sp>
        <p:nvSpPr>
          <p:cNvPr id="691" name="Google Shape;691;p97"/>
          <p:cNvSpPr txBox="1"/>
          <p:nvPr>
            <p:ph idx="4294967295" type="body"/>
          </p:nvPr>
        </p:nvSpPr>
        <p:spPr>
          <a:xfrm>
            <a:off x="4625525" y="971875"/>
            <a:ext cx="41568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Tokenize는 문장을 단어마다 나누어 값을 리턴해준다.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parse_table  입력 값을 줄로 입력을 받아 Q일 때 Tokenize 함수를 호출하여 값을 쪼개고 A 일 때 \t 기준으로 나누고 이전의 받았던 데이터들을 합쳐 하나의 데이터를 만든다.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692" name="Google Shape;692;p97"/>
          <p:cNvSpPr txBox="1"/>
          <p:nvPr/>
        </p:nvSpPr>
        <p:spPr>
          <a:xfrm>
            <a:off x="1582400" y="1220700"/>
            <a:ext cx="894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97"/>
          <p:cNvSpPr txBox="1"/>
          <p:nvPr/>
        </p:nvSpPr>
        <p:spPr>
          <a:xfrm>
            <a:off x="2626463" y="1220700"/>
            <a:ext cx="110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7"/>
          <p:cNvSpPr txBox="1"/>
          <p:nvPr/>
        </p:nvSpPr>
        <p:spPr>
          <a:xfrm>
            <a:off x="3940025" y="1220688"/>
            <a:ext cx="685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79" y="723161"/>
            <a:ext cx="4473740" cy="403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언어처리모델 BERT</a:t>
            </a:r>
            <a:endParaRPr b="1"/>
          </a:p>
        </p:txBody>
      </p:sp>
      <p:pic>
        <p:nvPicPr>
          <p:cNvPr id="701" name="Google Shape;70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75" y="1417202"/>
            <a:ext cx="3352974" cy="28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98"/>
          <p:cNvSpPr txBox="1"/>
          <p:nvPr/>
        </p:nvSpPr>
        <p:spPr>
          <a:xfrm>
            <a:off x="3921625" y="1352300"/>
            <a:ext cx="45213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latin typeface="Roboto"/>
                <a:ea typeface="Roboto"/>
                <a:cs typeface="Roboto"/>
                <a:sym typeface="Roboto"/>
              </a:rPr>
              <a:t>BERT는 트랜스포머로 구성된 양방향 언어표현 모델이며 인코더를 기반으로 언어 모델을 학습한다.</a:t>
            </a:r>
            <a:endParaRPr b="1" sz="135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3" name="Google Shape;70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425" y="1855575"/>
            <a:ext cx="1619275" cy="29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98"/>
          <p:cNvSpPr txBox="1"/>
          <p:nvPr/>
        </p:nvSpPr>
        <p:spPr>
          <a:xfrm>
            <a:off x="3969188" y="2073660"/>
            <a:ext cx="3165900" cy="23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Char char="✓"/>
            </a:pPr>
            <a:r>
              <a:rPr lang="en" sz="1300">
                <a:latin typeface="Malgun Gothic"/>
                <a:ea typeface="Malgun Gothic"/>
                <a:cs typeface="Malgun Gothic"/>
                <a:sym typeface="Malgun Gothic"/>
              </a:rPr>
              <a:t>BERT 핵심아이디어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lgun Gothic"/>
                <a:ea typeface="Malgun Gothic"/>
                <a:cs typeface="Malgun Gothic"/>
                <a:sym typeface="Malgun Gothic"/>
              </a:rPr>
              <a:t>: Transformer 모델에서 Encoder부분만 사용하여 Input을 Embedding 한다.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FF"/>
                </a:highlight>
              </a:rPr>
              <a:t>모델의 크기에 따라 </a:t>
            </a:r>
            <a:r>
              <a:rPr i="1" lang="en" sz="1300">
                <a:highlight>
                  <a:srgbClr val="FFFFFF"/>
                </a:highlight>
              </a:rPr>
              <a:t>base</a:t>
            </a:r>
            <a:r>
              <a:rPr lang="en" sz="1300">
                <a:highlight>
                  <a:srgbClr val="FFFFFF"/>
                </a:highlight>
              </a:rPr>
              <a:t> 모델과 </a:t>
            </a:r>
            <a:r>
              <a:rPr i="1" lang="en" sz="1300">
                <a:highlight>
                  <a:srgbClr val="FFFFFF"/>
                </a:highlight>
              </a:rPr>
              <a:t>large</a:t>
            </a:r>
            <a:r>
              <a:rPr lang="en" sz="1300">
                <a:highlight>
                  <a:srgbClr val="FFFFFF"/>
                </a:highlight>
              </a:rPr>
              <a:t> 모델을 제공한다.</a:t>
            </a:r>
            <a:endParaRPr sz="13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lgun Gothic"/>
                <a:ea typeface="Malgun Gothic"/>
                <a:cs typeface="Malgun Gothic"/>
                <a:sym typeface="Malgun Gothic"/>
              </a:rPr>
              <a:t>Base 모델은 12개, Large 모델은 24개의 Encoder로 구성되고, Encoder가 많을수록 관계를 잘 파악한다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언어처리모델 BERT</a:t>
            </a:r>
            <a:endParaRPr b="1"/>
          </a:p>
        </p:txBody>
      </p:sp>
      <p:pic>
        <p:nvPicPr>
          <p:cNvPr id="710" name="Google Shape;71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000" y="1022338"/>
            <a:ext cx="6045775" cy="21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99"/>
          <p:cNvSpPr txBox="1"/>
          <p:nvPr/>
        </p:nvSpPr>
        <p:spPr>
          <a:xfrm>
            <a:off x="1274675" y="3994875"/>
            <a:ext cx="63867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BERT의 input은 위와 같이 3가지 embedding 값의 합으로 이루어져 있다.</a:t>
            </a:r>
            <a:r>
              <a:rPr lang="en" sz="11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lgun Gothic"/>
                <a:ea typeface="Malgun Gothic"/>
                <a:cs typeface="Malgun Gothic"/>
                <a:sym typeface="Malgun Gothic"/>
              </a:rPr>
              <a:t>Transformer와 달리 Positional Encoding을 사용하지 않고 Position Embeddings를 사용하고, 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lgun Gothic"/>
                <a:ea typeface="Malgun Gothic"/>
                <a:cs typeface="Malgun Gothic"/>
                <a:sym typeface="Malgun Gothic"/>
              </a:rPr>
              <a:t>여기에 Segment Embeddings를 추가해 각각의 임베딩, 즉 3개의 임베딩을 합산한 결과를 취한다.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99"/>
          <p:cNvSpPr txBox="1"/>
          <p:nvPr/>
        </p:nvSpPr>
        <p:spPr>
          <a:xfrm>
            <a:off x="1914738" y="3258475"/>
            <a:ext cx="51936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○"/>
            </a:pPr>
            <a:r>
              <a:rPr lang="en" sz="1100">
                <a:latin typeface="Malgun Gothic"/>
                <a:ea typeface="Malgun Gothic"/>
                <a:cs typeface="Malgun Gothic"/>
                <a:sym typeface="Malgun Gothic"/>
              </a:rPr>
              <a:t>Token Embeddings : 입력 단어가 단어장에 몇 번째 단어인지 나타냄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○"/>
            </a:pPr>
            <a:r>
              <a:rPr lang="en" sz="1100">
                <a:latin typeface="Malgun Gothic"/>
                <a:ea typeface="Malgun Gothic"/>
                <a:cs typeface="Malgun Gothic"/>
                <a:sym typeface="Malgun Gothic"/>
              </a:rPr>
              <a:t>Segment Embeddings : 두 문장 중 앞 문장인지 뒷 문장인지 구분함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algun Gothic"/>
              <a:buChar char="○"/>
            </a:pPr>
            <a:r>
              <a:rPr lang="en" sz="1100">
                <a:latin typeface="Malgun Gothic"/>
                <a:ea typeface="Malgun Gothic"/>
                <a:cs typeface="Malgun Gothic"/>
                <a:sym typeface="Malgun Gothic"/>
              </a:rPr>
              <a:t>Position Embeddings : 문장 내의 단어의 순번을 나타냄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한국어 언어처리모델 KorBERT</a:t>
            </a:r>
            <a:endParaRPr b="1"/>
          </a:p>
        </p:txBody>
      </p:sp>
      <p:sp>
        <p:nvSpPr>
          <p:cNvPr id="718" name="Google Shape;718;p100"/>
          <p:cNvSpPr txBox="1"/>
          <p:nvPr/>
        </p:nvSpPr>
        <p:spPr>
          <a:xfrm>
            <a:off x="604050" y="919175"/>
            <a:ext cx="79182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과학기술정보통신부와 IITP의 혁신성장동력 프로젝트로 추진 중인 엑소브레인 사업에서 한국어의 특성을 반영하여 개발한 BERT (Bidirectional Encoder Representations from Transformers) 언어모델이다.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ETRI 엑소브레인 연구진이 배포하는 한국어 최첨단 딥러닝 언어모델은 한국어분석·기계독해·문서분류 등 다양한 태스크에 활용 가능하며, 5종(의미역 인식, 기계독해, 단락 순위화, 문장 유사도 추론, 문서 주제분류)의 한국어 처리 태스크에서 구글이 배포한 한국어 언어모델과 비교 평가한 결과, ETRI의 언어모델이 평균 4.5% 성능이 우수한 것으로 평가되었다.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또한 한국어의 특성을 반영한 형태소분석 기반의 언어모델과 형태소분석을 수행하지 않은 어절 기반의 언어모델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2가지 모델을 공개하였다.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언어모델은 대표적인 딥러닝 프레임워크인 파이토치(PyTorch)와 텐서플로우(Tensorflow)에서 모두 사용 가능하도록 배포되었다.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  <p:sp>
        <p:nvSpPr>
          <p:cNvPr id="719" name="Google Shape;719;p100"/>
          <p:cNvSpPr txBox="1"/>
          <p:nvPr/>
        </p:nvSpPr>
        <p:spPr>
          <a:xfrm>
            <a:off x="661650" y="2893375"/>
            <a:ext cx="76998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Char char="●"/>
            </a:pPr>
            <a:r>
              <a:rPr b="1" lang="en" sz="1050">
                <a:solidFill>
                  <a:srgbClr val="666666"/>
                </a:solidFill>
                <a:highlight>
                  <a:srgbClr val="FFFFFF"/>
                </a:highlight>
              </a:rPr>
              <a:t>형태소분석 기반의 언어모델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은 교착어인 한국어의 특성을 반영한 모델. 명사/동사에 조사/접미사가 결합된 어절을 의미의 최소단위인 형태소로 구분하여 분석한 언어모델로, 여러 태스크에서 어절 기반 언어모델 보다 우수한 성능을 보인다. (형태소분석은 OpenAPI의 언어분석-형태소분석 API 이용)</a:t>
            </a: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50"/>
              <a:buChar char="●"/>
            </a:pPr>
            <a:r>
              <a:rPr b="1" lang="en" sz="1050">
                <a:solidFill>
                  <a:srgbClr val="666666"/>
                </a:solidFill>
                <a:highlight>
                  <a:srgbClr val="FFFFFF"/>
                </a:highlight>
              </a:rPr>
              <a:t>어절 기반 언어모델</a:t>
            </a:r>
            <a:r>
              <a:rPr lang="en" sz="1050">
                <a:solidFill>
                  <a:srgbClr val="666666"/>
                </a:solidFill>
                <a:highlight>
                  <a:srgbClr val="FFFFFF"/>
                </a:highlight>
              </a:rPr>
              <a:t>은 구글과 유사한 방식으로 어절에서 고빈도로 발생하는 문자(음절)를 결합하여 단어를 구성한 언어모델로, 형태소분석을 수행하지 않아도 된다는 장점이 있다.</a:t>
            </a: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 sz="105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한국어 언어처리모델 KorBERT</a:t>
            </a:r>
            <a:endParaRPr b="1"/>
          </a:p>
        </p:txBody>
      </p:sp>
      <p:sp>
        <p:nvSpPr>
          <p:cNvPr id="725" name="Google Shape;725;p101"/>
          <p:cNvSpPr txBox="1"/>
          <p:nvPr/>
        </p:nvSpPr>
        <p:spPr>
          <a:xfrm>
            <a:off x="902125" y="4045925"/>
            <a:ext cx="75024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BERT는 문장 내 어절을 한 글자씩 나눈 뒤, 앞뒤로 자주 만나는 글자끼리 단어로 인식하는데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구글은 40여 만건의 위키백과 문서 데이터를 사용하여 한국어 언어모델을 개발한 반면 ETRI 연구진은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여기에 23GB에 달하는 지난 10년간의 신문기사와 백과사전 정보를 더해 45억개의 형태소를 학습시켜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구글보다 많은 한국어 데이터를 기반으로 언어모델을 개발했다.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6" name="Google Shape;72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13" y="923850"/>
            <a:ext cx="6330564" cy="30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한국어 언어처리모델 KorBERT</a:t>
            </a:r>
            <a:endParaRPr b="1"/>
          </a:p>
        </p:txBody>
      </p:sp>
      <p:pic>
        <p:nvPicPr>
          <p:cNvPr id="732" name="Google Shape;73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012" y="1153175"/>
            <a:ext cx="6816776" cy="37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02"/>
          <p:cNvSpPr txBox="1"/>
          <p:nvPr/>
        </p:nvSpPr>
        <p:spPr>
          <a:xfrm>
            <a:off x="4840200" y="3221675"/>
            <a:ext cx="9282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약 7.4% 상승</a:t>
            </a:r>
            <a:endParaRPr sz="10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102"/>
          <p:cNvSpPr txBox="1"/>
          <p:nvPr/>
        </p:nvSpPr>
        <p:spPr>
          <a:xfrm>
            <a:off x="7308600" y="3104400"/>
            <a:ext cx="14541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기준 5가지 평균 </a:t>
            </a:r>
            <a:endParaRPr sz="10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4.5% 가량 상승</a:t>
            </a:r>
            <a:endParaRPr sz="10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102"/>
          <p:cNvSpPr/>
          <p:nvPr/>
        </p:nvSpPr>
        <p:spPr>
          <a:xfrm>
            <a:off x="5060775" y="2913125"/>
            <a:ext cx="210300" cy="899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02"/>
          <p:cNvSpPr/>
          <p:nvPr/>
        </p:nvSpPr>
        <p:spPr>
          <a:xfrm>
            <a:off x="7644725" y="2913125"/>
            <a:ext cx="210300" cy="899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02"/>
          <p:cNvSpPr/>
          <p:nvPr/>
        </p:nvSpPr>
        <p:spPr>
          <a:xfrm>
            <a:off x="1033950" y="2582500"/>
            <a:ext cx="6513600" cy="1549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02"/>
          <p:cNvSpPr txBox="1"/>
          <p:nvPr/>
        </p:nvSpPr>
        <p:spPr>
          <a:xfrm>
            <a:off x="2608800" y="889525"/>
            <a:ext cx="3926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FFFFFF"/>
                </a:highlight>
              </a:rPr>
              <a:t>한국어 KorBERT 언어모델의 구글 대비 평가 결과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KorQuAD 데이터셋에 BERT 언어모델 적용</a:t>
            </a:r>
            <a:endParaRPr b="1"/>
          </a:p>
        </p:txBody>
      </p:sp>
      <p:pic>
        <p:nvPicPr>
          <p:cNvPr id="744" name="Google Shape;744;p103"/>
          <p:cNvPicPr preferRelativeResize="0"/>
          <p:nvPr/>
        </p:nvPicPr>
        <p:blipFill rotWithShape="1">
          <a:blip r:embed="rId3">
            <a:alphaModFix/>
          </a:blip>
          <a:srcRect b="25400" l="-1781" r="0" t="0"/>
          <a:stretch/>
        </p:blipFill>
        <p:spPr>
          <a:xfrm>
            <a:off x="541813" y="838425"/>
            <a:ext cx="7939475" cy="40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75" y="152400"/>
            <a:ext cx="343749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 txBox="1"/>
          <p:nvPr/>
        </p:nvSpPr>
        <p:spPr>
          <a:xfrm>
            <a:off x="8464900" y="4619825"/>
            <a:ext cx="497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끝.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4570400" y="1648125"/>
            <a:ext cx="37119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9월 5일 1300 - 1830시 참가하실분!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한국어 NLP/NLU 모델 경량화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최신 NLP/NLU 소개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+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KorQuAD 1.0 참가자들의 노하우 공유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KorQuAD 2.0 Q&amp;A 쌍 10만건 최초 공개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KorQuAD 데이터셋에 BERT 언어모델 적용</a:t>
            </a:r>
            <a:endParaRPr b="1"/>
          </a:p>
        </p:txBody>
      </p:sp>
      <p:pic>
        <p:nvPicPr>
          <p:cNvPr id="750" name="Google Shape;750;p104"/>
          <p:cNvPicPr preferRelativeResize="0"/>
          <p:nvPr/>
        </p:nvPicPr>
        <p:blipFill rotWithShape="1">
          <a:blip r:embed="rId3">
            <a:alphaModFix/>
          </a:blip>
          <a:srcRect b="42015" l="0" r="0" t="0"/>
          <a:stretch/>
        </p:blipFill>
        <p:spPr>
          <a:xfrm>
            <a:off x="248050" y="867100"/>
            <a:ext cx="8220075" cy="8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04"/>
          <p:cNvPicPr preferRelativeResize="0"/>
          <p:nvPr/>
        </p:nvPicPr>
        <p:blipFill rotWithShape="1">
          <a:blip r:embed="rId4">
            <a:alphaModFix/>
          </a:blip>
          <a:srcRect b="0" l="2190" r="0" t="17749"/>
          <a:stretch/>
        </p:blipFill>
        <p:spPr>
          <a:xfrm>
            <a:off x="52950" y="2823675"/>
            <a:ext cx="3016825" cy="11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125" y="2532977"/>
            <a:ext cx="3329975" cy="20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1909" y="2109196"/>
            <a:ext cx="2864475" cy="11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7900" y="3294800"/>
            <a:ext cx="2295125" cy="16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4"/>
          <p:cNvPicPr preferRelativeResize="0"/>
          <p:nvPr/>
        </p:nvPicPr>
        <p:blipFill rotWithShape="1">
          <a:blip r:embed="rId8">
            <a:alphaModFix/>
          </a:blip>
          <a:srcRect b="0" l="869" r="34751" t="63893"/>
          <a:stretch/>
        </p:blipFill>
        <p:spPr>
          <a:xfrm>
            <a:off x="621675" y="1658675"/>
            <a:ext cx="4562450" cy="4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KorQuAD 데이터셋에 BERT 언어모델 적용</a:t>
            </a:r>
            <a:endParaRPr b="1"/>
          </a:p>
        </p:txBody>
      </p:sp>
      <p:pic>
        <p:nvPicPr>
          <p:cNvPr id="761" name="Google Shape;76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102074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05"/>
          <p:cNvPicPr preferRelativeResize="0"/>
          <p:nvPr/>
        </p:nvPicPr>
        <p:blipFill rotWithShape="1">
          <a:blip r:embed="rId4">
            <a:alphaModFix/>
          </a:blip>
          <a:srcRect b="0" l="0" r="38680" t="0"/>
          <a:stretch/>
        </p:blipFill>
        <p:spPr>
          <a:xfrm>
            <a:off x="4839100" y="2649450"/>
            <a:ext cx="4104551" cy="21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05"/>
          <p:cNvPicPr preferRelativeResize="0"/>
          <p:nvPr/>
        </p:nvPicPr>
        <p:blipFill rotWithShape="1">
          <a:blip r:embed="rId4">
            <a:alphaModFix/>
          </a:blip>
          <a:srcRect b="0" l="0" r="38680" t="0"/>
          <a:stretch/>
        </p:blipFill>
        <p:spPr>
          <a:xfrm>
            <a:off x="4820300" y="2649450"/>
            <a:ext cx="4104551" cy="21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KorQuAD 데이터셋에 BERT 언어모델 적용</a:t>
            </a:r>
            <a:endParaRPr b="1"/>
          </a:p>
        </p:txBody>
      </p:sp>
      <p:pic>
        <p:nvPicPr>
          <p:cNvPr id="769" name="Google Shape;7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613" y="3200575"/>
            <a:ext cx="4937021" cy="16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023" y="1029125"/>
            <a:ext cx="5314999" cy="19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</a:t>
            </a:r>
            <a:endParaRPr b="1"/>
          </a:p>
        </p:txBody>
      </p:sp>
      <p:sp>
        <p:nvSpPr>
          <p:cNvPr id="260" name="Google Shape;260;p42"/>
          <p:cNvSpPr txBox="1"/>
          <p:nvPr/>
        </p:nvSpPr>
        <p:spPr>
          <a:xfrm>
            <a:off x="325200" y="889525"/>
            <a:ext cx="8436300" cy="3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1. 한국어 MRC 연구를 위한 표준 데이터셋 구축 방식에 대한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슬라이드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https://www.slideshare.net/NaverEngineering/mrc-korquad-b2b-mrc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 클로바 챗봇 플랫폼을 통한 데이터셋 QnA 포멧전환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가이드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https://docs.ncloud.com/ko/chatbot/chatbot-3-2.html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3. TabQA: 표양식의 데이터에 대한 질의응답 모델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논문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http://koreascience.kr/article/CFKO201832073078709.page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 Leveraging BERT for Extractive Text Summarization on Lectures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논문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https://arxiv.org/ftp/arxiv/papers/1906/1906.04165.pdf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